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839" r:id="rId2"/>
    <p:sldId id="842" r:id="rId3"/>
    <p:sldId id="843" r:id="rId4"/>
    <p:sldId id="837" r:id="rId5"/>
    <p:sldId id="820" r:id="rId6"/>
    <p:sldId id="844" r:id="rId7"/>
    <p:sldId id="845" r:id="rId8"/>
    <p:sldId id="823" r:id="rId9"/>
    <p:sldId id="824" r:id="rId10"/>
    <p:sldId id="846" r:id="rId11"/>
    <p:sldId id="874" r:id="rId12"/>
    <p:sldId id="896" r:id="rId13"/>
    <p:sldId id="878" r:id="rId14"/>
    <p:sldId id="881" r:id="rId15"/>
    <p:sldId id="847" r:id="rId16"/>
    <p:sldId id="848" r:id="rId17"/>
    <p:sldId id="849" r:id="rId18"/>
    <p:sldId id="850" r:id="rId19"/>
    <p:sldId id="884" r:id="rId20"/>
    <p:sldId id="882" r:id="rId21"/>
    <p:sldId id="883" r:id="rId22"/>
    <p:sldId id="853" r:id="rId23"/>
    <p:sldId id="854" r:id="rId24"/>
    <p:sldId id="855" r:id="rId25"/>
    <p:sldId id="807" r:id="rId26"/>
    <p:sldId id="894" r:id="rId27"/>
    <p:sldId id="897" r:id="rId28"/>
    <p:sldId id="898" r:id="rId29"/>
    <p:sldId id="856" r:id="rId30"/>
    <p:sldId id="857" r:id="rId31"/>
    <p:sldId id="858" r:id="rId32"/>
    <p:sldId id="859" r:id="rId33"/>
    <p:sldId id="900" r:id="rId34"/>
    <p:sldId id="862" r:id="rId35"/>
    <p:sldId id="863" r:id="rId36"/>
    <p:sldId id="832" r:id="rId37"/>
    <p:sldId id="775" r:id="rId38"/>
    <p:sldId id="864" r:id="rId39"/>
    <p:sldId id="865" r:id="rId40"/>
    <p:sldId id="868" r:id="rId41"/>
    <p:sldId id="899" r:id="rId42"/>
    <p:sldId id="873" r:id="rId43"/>
    <p:sldId id="895" r:id="rId4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99"/>
    <a:srgbClr val="5A371A"/>
    <a:srgbClr val="FFCCFF"/>
    <a:srgbClr val="660033"/>
    <a:srgbClr val="99FFCC"/>
    <a:srgbClr val="3A7986"/>
    <a:srgbClr val="581C4B"/>
    <a:srgbClr val="4E1A4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84539" autoAdjust="0"/>
  </p:normalViewPr>
  <p:slideViewPr>
    <p:cSldViewPr>
      <p:cViewPr>
        <p:scale>
          <a:sx n="100" d="100"/>
          <a:sy n="10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023938"/>
            <a:ext cx="4678363" cy="3509962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82973" y="4872102"/>
            <a:ext cx="4938286" cy="3896616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023938"/>
            <a:ext cx="4678363" cy="3509962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82973" y="4872102"/>
            <a:ext cx="4938286" cy="3896616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46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8.png"/><Relationship Id="rId4" Type="http://schemas.openxmlformats.org/officeDocument/2006/relationships/image" Target="../media/image6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55.png"/><Relationship Id="rId7" Type="http://schemas.openxmlformats.org/officeDocument/2006/relationships/image" Target="../media/image16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-1588"/>
            <a:ext cx="9166275" cy="4678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How to enhance </a:t>
            </a:r>
            <a:r>
              <a:rPr lang="en-GB" dirty="0" err="1" smtClean="0">
                <a:solidFill>
                  <a:schemeClr val="bg1"/>
                </a:solidFill>
              </a:rPr>
              <a:t>Tc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dirty="0" err="1" smtClean="0">
                <a:solidFill>
                  <a:schemeClr val="bg1"/>
                </a:solidFill>
              </a:rPr>
              <a:t>nano</a:t>
            </a:r>
            <a:r>
              <a:rPr lang="en-GB" dirty="0" smtClean="0">
                <a:solidFill>
                  <a:schemeClr val="bg1"/>
                </a:solidFill>
              </a:rPr>
              <a:t>-structured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0" y="466232"/>
            <a:ext cx="9144000" cy="706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Cavendish Laboratory, Cambridge University, Lisbon University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-14151" y="1172579"/>
            <a:ext cx="91581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http://www.tcm.phy.cam.ac.uk/~amg73/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398649" y="4981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Way</a:t>
            </a:r>
          </a:p>
          <a:p>
            <a:pPr algn="ctr"/>
            <a:r>
              <a:rPr lang="en-GB" sz="1800" dirty="0" smtClean="0"/>
              <a:t>Santa Barbara </a:t>
            </a:r>
            <a:endParaRPr lang="pt-PT" sz="18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-371344" y="32644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Pedro Ribeiro      Dresden</a:t>
            </a:r>
            <a:endParaRPr lang="pt-PT" sz="1600" dirty="0"/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888684" y="3257340"/>
            <a:ext cx="19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Bermudez</a:t>
            </a:r>
          </a:p>
          <a:p>
            <a:pPr algn="ctr"/>
            <a:r>
              <a:rPr lang="en-GB" sz="1600" dirty="0" smtClean="0"/>
              <a:t>Cambridge               </a:t>
            </a: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7975" y="1890781"/>
            <a:ext cx="8265737" cy="3631502"/>
            <a:chOff x="266861" y="2936771"/>
            <a:chExt cx="8418137" cy="3912854"/>
          </a:xfrm>
        </p:grpSpPr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1717040" y="6264850"/>
              <a:ext cx="2362200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Sangita </a:t>
              </a:r>
              <a:r>
                <a:rPr lang="en-US" sz="1600" dirty="0" smtClean="0"/>
                <a:t>Bose                  Bombay</a:t>
              </a:r>
              <a:endParaRPr lang="en-US" sz="1600" dirty="0"/>
            </a:p>
          </p:txBody>
        </p:sp>
        <p:sp>
          <p:nvSpPr>
            <p:cNvPr id="325648" name="Text Box 16"/>
            <p:cNvSpPr txBox="1">
              <a:spLocks noChangeArrowheads="1"/>
            </p:cNvSpPr>
            <p:nvPr/>
          </p:nvSpPr>
          <p:spPr bwMode="auto">
            <a:xfrm>
              <a:off x="5190546" y="6205913"/>
              <a:ext cx="2514600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Klaus Kern                    Stuttgart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0998" y="6154624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Mayoh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Cambridge</a:t>
              </a:r>
              <a:endParaRPr lang="en-GB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1242" y="623165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Altshuler</a:t>
              </a:r>
              <a:r>
                <a:rPr lang="en-GB" sz="1600" dirty="0" smtClean="0"/>
                <a:t> Columbia</a:t>
              </a:r>
              <a:endParaRPr lang="en-GB" sz="16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6861" y="2936771"/>
              <a:ext cx="8334487" cy="3303254"/>
              <a:chOff x="266861" y="2936771"/>
              <a:chExt cx="8334487" cy="3303254"/>
            </a:xfrm>
          </p:grpSpPr>
          <p:pic>
            <p:nvPicPr>
              <p:cNvPr id="325645" name="Picture 13" descr="sangit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1700" y="5020825"/>
                <a:ext cx="1447800" cy="1219200"/>
              </a:xfrm>
              <a:prstGeom prst="rect">
                <a:avLst/>
              </a:prstGeom>
              <a:noFill/>
            </p:spPr>
          </p:pic>
          <p:pic>
            <p:nvPicPr>
              <p:cNvPr id="430082" name="Picture 2" descr="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8737" y="2948757"/>
                <a:ext cx="980810" cy="1351548"/>
              </a:xfrm>
              <a:prstGeom prst="rect">
                <a:avLst/>
              </a:prstGeom>
              <a:noFill/>
            </p:spPr>
          </p:pic>
          <p:pic>
            <p:nvPicPr>
              <p:cNvPr id="17" name="Picture 15" descr="d058046c0fc3f753efc3f98d71ed847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37870" y="4987603"/>
                <a:ext cx="1055584" cy="1187531"/>
              </a:xfrm>
              <a:prstGeom prst="rect">
                <a:avLst/>
              </a:prstGeom>
              <a:noFill/>
            </p:spPr>
          </p:pic>
          <p:pic>
            <p:nvPicPr>
              <p:cNvPr id="454658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861" y="5005585"/>
                <a:ext cx="1357308" cy="1017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4" descr="altshule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14800" y="4987603"/>
                <a:ext cx="1286932" cy="1219199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5021" y="4989157"/>
                <a:ext cx="1185977" cy="1185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52226" y="2948757"/>
                <a:ext cx="1228088" cy="12280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914446" y="2948757"/>
                <a:ext cx="1066800" cy="117909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288265" y="4122773"/>
                <a:ext cx="19767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Richter Regensburg</a:t>
                </a:r>
                <a:endParaRPr lang="en-GB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09444" y="425115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err="1" smtClean="0"/>
                  <a:t>Yuzbashyan</a:t>
                </a:r>
                <a:endParaRPr lang="en-GB" sz="1600" dirty="0" smtClean="0"/>
              </a:p>
              <a:p>
                <a:pPr algn="ctr"/>
                <a:r>
                  <a:rPr lang="en-GB" sz="1600" dirty="0" smtClean="0"/>
                  <a:t>Rutgers</a:t>
                </a:r>
                <a:endParaRPr lang="en-GB" sz="1600" dirty="0"/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322" y="2936771"/>
                <a:ext cx="1203493" cy="1143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788453" y="4184542"/>
                <a:ext cx="16132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Urbina</a:t>
                </a:r>
              </a:p>
              <a:p>
                <a:pPr algn="ctr"/>
                <a:r>
                  <a:rPr lang="en-GB" sz="1600" dirty="0" smtClean="0"/>
                  <a:t>Regensburg</a:t>
                </a:r>
                <a:endParaRPr lang="en-GB" sz="1600" dirty="0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687" y="2936771"/>
                <a:ext cx="987661" cy="131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0" y="5522283"/>
            <a:ext cx="7888287" cy="13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6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52400"/>
            <a:ext cx="67360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"/>
            <a:ext cx="2594308" cy="63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20" y="4109363"/>
            <a:ext cx="2678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STM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8819"/>
            <a:ext cx="271272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Epitaxial growth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" y="5562600"/>
            <a:ext cx="27432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No impurities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35" y="2684710"/>
            <a:ext cx="2790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981200"/>
            <a:ext cx="55626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Is enhancement of superconductivity possible?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Cuprates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high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sz="4000" baseline="-25000" dirty="0" err="1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4753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743200" y="4772055"/>
            <a:ext cx="4953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Bozovic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et al., Nature 455, 782 (2008)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626" y="1371600"/>
            <a:ext cx="4305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33400" y="5502641"/>
            <a:ext cx="80772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Higher </a:t>
            </a:r>
            <a:r>
              <a:rPr lang="en-GB" sz="4400" dirty="0" err="1" smtClean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400" baseline="-25000" dirty="0" err="1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!!  </a:t>
            </a:r>
            <a:endParaRPr lang="pt-PT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456709" cy="25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0320" y="3416085"/>
            <a:ext cx="912368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et al., Nature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Communications 3, 931 (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2013)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Iron </a:t>
            </a:r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Based</a:t>
            </a:r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2741"/>
            <a:ext cx="3319323" cy="20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18" y="4006575"/>
            <a:ext cx="4851561" cy="24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6575"/>
            <a:ext cx="2490470" cy="210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4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Feng, et. al, 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arXiv:1402.1357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86200"/>
            <a:ext cx="4876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Grains</a:t>
            </a:r>
            <a:endParaRPr lang="en-GB" sz="60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524000" y="914400"/>
            <a:ext cx="2133600" cy="609600"/>
          </a:xfrm>
          <a:prstGeom prst="straightConnector1">
            <a:avLst/>
          </a:prstGeom>
          <a:solidFill>
            <a:srgbClr val="FF99CC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905000" y="1447800"/>
            <a:ext cx="48768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Enhancement, yes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09220"/>
            <a:ext cx="48768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</a:rPr>
              <a:t>Origin?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-5402"/>
            <a:ext cx="35331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8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202" y="3472804"/>
            <a:ext cx="40335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5080" y="1298862"/>
            <a:ext cx="428752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Heiselberg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harmonic potentials, cold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atom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5080" y="2514600"/>
            <a:ext cx="42697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Kresin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90000"/>
                  </a:schemeClr>
                </a:solidFill>
              </a:rPr>
              <a:t>Ovchinnikov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90000"/>
                  </a:schemeClr>
                </a:solidFill>
              </a:rPr>
              <a:t>Boyaci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(2007) 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: Spherical, too high </a:t>
            </a: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T</a:t>
            </a:r>
            <a:r>
              <a:rPr lang="en-US" sz="2400" baseline="-25000" dirty="0" err="1">
                <a:solidFill>
                  <a:schemeClr val="accent1">
                    <a:lumMod val="9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" y="3657600"/>
            <a:ext cx="4267200" cy="830997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Peeters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et al,  (2005-): BCS,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BdG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wire, cylinder..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5080" y="5943600"/>
            <a:ext cx="426974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Olofsson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(2008): Estimation of fluctuations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 BCS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4795261"/>
            <a:ext cx="42824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Devreese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(2006): Richardson equations in a box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3140" y="-5403"/>
            <a:ext cx="2057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5"/>
                </a:solidFill>
              </a:rPr>
              <a:t>Grains</a:t>
            </a:r>
            <a:endParaRPr lang="en-GB" sz="4400" dirty="0">
              <a:solidFill>
                <a:schemeClr val="accent5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0" y="353943"/>
            <a:ext cx="32924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2583825" y="4184468"/>
            <a:ext cx="2394651" cy="1200329"/>
          </a:xfrm>
          <a:prstGeom prst="rect">
            <a:avLst/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3"/>
                </a:solidFill>
              </a:rPr>
              <a:t>3d </a:t>
            </a:r>
            <a:r>
              <a:rPr lang="en-US" sz="3600" b="1" dirty="0" err="1" smtClean="0">
                <a:solidFill>
                  <a:schemeClr val="accent3"/>
                </a:solidFill>
              </a:rPr>
              <a:t>integrable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0" y="2067489"/>
            <a:ext cx="19050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5"/>
                </a:solidFill>
              </a:rPr>
              <a:t>Al grain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5"/>
                </a:solidFill>
              </a:rPr>
              <a:t>k</a:t>
            </a:r>
            <a:r>
              <a:rPr lang="en-US" sz="2000" b="1" baseline="-25000" dirty="0" err="1">
                <a:solidFill>
                  <a:schemeClr val="accent5"/>
                </a:solidFill>
              </a:rPr>
              <a:t>F</a:t>
            </a:r>
            <a:r>
              <a:rPr lang="en-US" sz="2000" b="1" dirty="0">
                <a:solidFill>
                  <a:schemeClr val="accent5"/>
                </a:solidFill>
              </a:rPr>
              <a:t> = 17.5 </a:t>
            </a:r>
            <a:r>
              <a:rPr lang="en-US" sz="2000" b="1" dirty="0" smtClean="0">
                <a:solidFill>
                  <a:schemeClr val="accent5"/>
                </a:solidFill>
              </a:rPr>
              <a:t>nm</a:t>
            </a:r>
            <a:r>
              <a:rPr lang="en-US" sz="2000" b="1" baseline="30000" dirty="0" smtClean="0">
                <a:solidFill>
                  <a:schemeClr val="accent5"/>
                </a:solidFill>
              </a:rPr>
              <a:t>-1</a:t>
            </a:r>
            <a:endParaRPr lang="en-US" sz="2000" b="1" dirty="0">
              <a:solidFill>
                <a:schemeClr val="accent5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5"/>
                </a:solidFill>
                <a:sym typeface="Symbol" pitchFamily="18" charset="2"/>
              </a:rPr>
              <a:t></a:t>
            </a:r>
            <a:r>
              <a:rPr lang="en-US" sz="2000" b="1" baseline="-25000" dirty="0">
                <a:solidFill>
                  <a:schemeClr val="accent5"/>
                </a:solidFill>
                <a:sym typeface="Symbol" pitchFamily="18" charset="2"/>
              </a:rPr>
              <a:t>0</a:t>
            </a:r>
            <a:r>
              <a:rPr lang="en-US" sz="2000" b="1" dirty="0">
                <a:solidFill>
                  <a:schemeClr val="accent5"/>
                </a:solidFill>
                <a:sym typeface="Symbol" pitchFamily="18" charset="2"/>
              </a:rPr>
              <a:t> = 0.24mV</a:t>
            </a:r>
          </a:p>
        </p:txBody>
      </p:sp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291" y="28575"/>
            <a:ext cx="4989709" cy="3193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8827"/>
            <a:ext cx="9144000" cy="400110"/>
          </a:xfrm>
          <a:prstGeom prst="rect">
            <a:avLst/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PRL </a:t>
            </a:r>
            <a:r>
              <a:rPr lang="en-US" sz="2000" dirty="0">
                <a:solidFill>
                  <a:schemeClr val="bg1"/>
                </a:solidFill>
              </a:rPr>
              <a:t>100, 187001 (2008) </a:t>
            </a:r>
            <a:r>
              <a:rPr lang="en-US" sz="2000" dirty="0" smtClean="0">
                <a:solidFill>
                  <a:schemeClr val="bg1"/>
                </a:solidFill>
              </a:rPr>
              <a:t>    PRB  </a:t>
            </a:r>
            <a:r>
              <a:rPr lang="en-US" sz="2000" dirty="0">
                <a:solidFill>
                  <a:schemeClr val="bg1"/>
                </a:solidFill>
              </a:rPr>
              <a:t>83, 014510 (2011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4" descr="altsh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95594"/>
            <a:ext cx="1126067" cy="10668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233" y="4196248"/>
            <a:ext cx="1066800" cy="110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1062" y="4196248"/>
            <a:ext cx="1106487" cy="11377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62" y="5410834"/>
            <a:ext cx="1106487" cy="105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457200"/>
            <a:ext cx="1905000" cy="1200329"/>
          </a:xfrm>
          <a:prstGeom prst="rect">
            <a:avLst/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3"/>
                </a:solidFill>
              </a:rPr>
              <a:t>3d </a:t>
            </a:r>
            <a:r>
              <a:rPr lang="en-US" sz="3600" b="1" dirty="0" smtClean="0">
                <a:solidFill>
                  <a:schemeClr val="accent3"/>
                </a:solidFill>
              </a:rPr>
              <a:t> chaotic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17" y="3350079"/>
            <a:ext cx="3917245" cy="31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9099" y="1368651"/>
                <a:ext cx="1820178" cy="769441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Δ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GB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99" y="1368651"/>
                <a:ext cx="1820178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9099" y="2281832"/>
                <a:ext cx="2187778" cy="1349537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99" y="2281832"/>
                <a:ext cx="2187778" cy="13495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" y="2989599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752600"/>
            <a:ext cx="3810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 ~  4-30nm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" y="228600"/>
            <a:ext cx="3657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/>
                </a:solidFill>
              </a:rPr>
              <a:t>S</a:t>
            </a:r>
            <a:r>
              <a:rPr lang="en-GB" sz="2800" dirty="0" smtClean="0">
                <a:solidFill>
                  <a:schemeClr val="accent1"/>
                </a:solidFill>
              </a:rPr>
              <a:t>ingle</a:t>
            </a:r>
            <a:r>
              <a:rPr lang="en-GB" sz="3600" dirty="0" smtClean="0">
                <a:solidFill>
                  <a:schemeClr val="accent1"/>
                </a:solidFill>
              </a:rPr>
              <a:t>, I</a:t>
            </a:r>
            <a:r>
              <a:rPr lang="en-GB" sz="2800" dirty="0" smtClean="0">
                <a:solidFill>
                  <a:schemeClr val="accent1"/>
                </a:solidFill>
              </a:rPr>
              <a:t>solated </a:t>
            </a:r>
            <a:r>
              <a:rPr lang="en-GB" sz="2800" dirty="0" err="1" smtClean="0">
                <a:solidFill>
                  <a:schemeClr val="accent1"/>
                </a:solidFill>
              </a:rPr>
              <a:t>Sn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smtClean="0">
                <a:solidFill>
                  <a:schemeClr val="accent1"/>
                </a:solidFill>
              </a:rPr>
              <a:t>and </a:t>
            </a:r>
            <a:r>
              <a:rPr lang="en-GB" sz="2800" dirty="0" err="1" smtClean="0">
                <a:solidFill>
                  <a:schemeClr val="accent1"/>
                </a:solidFill>
              </a:rPr>
              <a:t>Pb</a:t>
            </a:r>
            <a:r>
              <a:rPr lang="en-GB" sz="2800" dirty="0" smtClean="0">
                <a:solidFill>
                  <a:schemeClr val="accent1"/>
                </a:solidFill>
              </a:rPr>
              <a:t> grains</a:t>
            </a:r>
            <a:endParaRPr lang="pt-PT" sz="2800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00600" y="24384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gap is still observed</a:t>
            </a: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11172" y="4989493"/>
            <a:ext cx="28956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25000"/>
                  </a:schemeClr>
                </a:solidFill>
              </a:rPr>
              <a:t>Tunneling conductance</a:t>
            </a:r>
            <a:endParaRPr lang="pt-PT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3124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Almost hemispherical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343400" y="5352246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96588" y="58293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pic>
        <p:nvPicPr>
          <p:cNvPr id="16" name="Picture 15" descr="d058046c0fc3f753efc3f98d71ed8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1083733" cy="1219200"/>
          </a:xfrm>
          <a:prstGeom prst="rect">
            <a:avLst/>
          </a:prstGeom>
          <a:noFill/>
        </p:spPr>
      </p:pic>
      <p:pic>
        <p:nvPicPr>
          <p:cNvPr id="17" name="Picture 13" descr="sang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371600" cy="115503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724400" y="129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Kern</a:t>
            </a:r>
            <a:endParaRPr lang="pt-PT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43800" y="1295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Bose</a:t>
            </a:r>
            <a:endParaRPr lang="pt-P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11172" y="4312056"/>
            <a:ext cx="2891590" cy="70788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</a:rPr>
              <a:t>STM</a:t>
            </a:r>
            <a:endParaRPr lang="en-GB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Group 159"/>
          <p:cNvGrpSpPr>
            <a:grpSpLocks/>
          </p:cNvGrpSpPr>
          <p:nvPr/>
        </p:nvGrpSpPr>
        <p:grpSpPr bwMode="auto">
          <a:xfrm>
            <a:off x="354792" y="1305818"/>
            <a:ext cx="3208844" cy="2225689"/>
            <a:chOff x="91" y="1383"/>
            <a:chExt cx="2344" cy="1045"/>
          </a:xfrm>
        </p:grpSpPr>
        <p:pic>
          <p:nvPicPr>
            <p:cNvPr id="21" name="Picture 155"/>
            <p:cNvPicPr>
              <a:picLocks noChangeAspect="1" noChangeArrowheads="1"/>
            </p:cNvPicPr>
            <p:nvPr/>
          </p:nvPicPr>
          <p:blipFill>
            <a:blip r:embed="rId5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2" name="Picture 156"/>
            <p:cNvPicPr>
              <a:picLocks noChangeAspect="1" noChangeArrowheads="1"/>
            </p:cNvPicPr>
            <p:nvPr/>
          </p:nvPicPr>
          <p:blipFill>
            <a:blip r:embed="rId6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" y="1600200"/>
            <a:ext cx="8534400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" y="158115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680" y="198755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2514600" y="648017"/>
            <a:ext cx="457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29787"/>
            <a:ext cx="9144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25000"/>
                  </a:schemeClr>
                </a:solidFill>
              </a:rPr>
              <a:t>Bose, AGG, Nature Materials 2010</a:t>
            </a:r>
            <a:endParaRPr lang="en-GB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355629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95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240" y="2971800"/>
            <a:ext cx="3895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114800" y="3491925"/>
            <a:ext cx="8382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Pb</a:t>
            </a:r>
            <a:endParaRPr lang="pt-PT" dirty="0"/>
          </a:p>
        </p:txBody>
      </p:sp>
      <p:pic>
        <p:nvPicPr>
          <p:cNvPr id="7" name="Picture 15" descr="d058046c0fc3f753efc3f98d71ed8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1219200" cy="1371600"/>
          </a:xfrm>
          <a:prstGeom prst="rect">
            <a:avLst/>
          </a:prstGeom>
          <a:noFill/>
        </p:spPr>
      </p:pic>
      <p:pic>
        <p:nvPicPr>
          <p:cNvPr id="8" name="Picture 11" descr="anton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685800"/>
            <a:ext cx="1524000" cy="1295400"/>
          </a:xfrm>
          <a:prstGeom prst="rect">
            <a:avLst/>
          </a:prstGeom>
          <a:noFill/>
        </p:spPr>
      </p:pic>
      <p:sp>
        <p:nvSpPr>
          <p:cNvPr id="9" name="Chamada rectangular arredondada 8"/>
          <p:cNvSpPr/>
          <p:nvPr/>
        </p:nvSpPr>
        <p:spPr bwMode="auto">
          <a:xfrm>
            <a:off x="1600200" y="228600"/>
            <a:ext cx="1981200" cy="685800"/>
          </a:xfrm>
          <a:prstGeom prst="wedgeRoundRectCallout">
            <a:avLst>
              <a:gd name="adj1" fmla="val -50104"/>
              <a:gd name="adj2" fmla="val 88040"/>
              <a:gd name="adj3" fmla="val 16667"/>
            </a:avLst>
          </a:prstGeom>
          <a:solidFill>
            <a:schemeClr val="bg2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ore fun?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hamada rectangular arredondada 9"/>
          <p:cNvSpPr/>
          <p:nvPr/>
        </p:nvSpPr>
        <p:spPr bwMode="auto">
          <a:xfrm>
            <a:off x="5638800" y="152400"/>
            <a:ext cx="2438400" cy="457200"/>
          </a:xfrm>
          <a:prstGeom prst="wedgeRoundRectCallout">
            <a:avLst>
              <a:gd name="adj1" fmla="val -20521"/>
              <a:gd name="adj2" fmla="val 193635"/>
              <a:gd name="adj3" fmla="val 16667"/>
            </a:avLst>
          </a:prstGeom>
          <a:solidFill>
            <a:schemeClr val="accent6">
              <a:lumMod val="20000"/>
              <a:lumOff val="8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Why not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772400" y="137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Ribeiro</a:t>
            </a:r>
            <a:r>
              <a:rPr lang="en-GB" sz="1800" dirty="0" smtClean="0"/>
              <a:t>, Dresden</a:t>
            </a:r>
            <a:endParaRPr lang="pt-PT" sz="1800" dirty="0"/>
          </a:p>
        </p:txBody>
      </p:sp>
      <p:sp>
        <p:nvSpPr>
          <p:cNvPr id="406530" name="AutoShape 2" descr="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06532" name="AutoShape 4" descr="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06534" name="AutoShape 6" descr="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9" name="Picture 2" descr="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018" y="609600"/>
            <a:ext cx="1105957" cy="152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5562600"/>
            <a:ext cx="2286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Beyond mean field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businessinsider.com/image/4ee625e7ecad04c632000036/the-mobile-gold-rush-is-not-even-close-to-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695" y="1706963"/>
            <a:ext cx="36576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Mavericks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5830480"/>
            <a:ext cx="8988424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MgB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               39K       2001           Akimitsu  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6" y="5330110"/>
            <a:ext cx="898842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Cuprates</a:t>
            </a: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~100K    1986     Mueller &amp; Bednorz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6340876"/>
            <a:ext cx="898842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FeSC</a:t>
            </a: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~50K     2006           </a:t>
            </a:r>
            <a:r>
              <a:rPr lang="en-GB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Hotsono</a:t>
            </a: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3" y="4805065"/>
            <a:ext cx="44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Quantum critical points ©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0" name="AutoShape 4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2852"/>
            <a:ext cx="3371214" cy="25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6715" y="550781"/>
            <a:ext cx="384555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Super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conductivity</a:t>
            </a:r>
            <a:endParaRPr lang="en-GB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98975" y="704917"/>
            <a:ext cx="1447800" cy="461168"/>
          </a:xfrm>
          <a:prstGeom prst="rightArrow">
            <a:avLst/>
          </a:prstGeom>
          <a:solidFill>
            <a:schemeClr val="accent4">
              <a:lumMod val="85000"/>
              <a:lumOff val="1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AutoShape 11" descr="data:image/jpeg;base64,/9j/4AAQSkZJRgABAQAAAQABAAD/2wCEAAkGBxQSEhQUExQWFBUVFBQUFxUUFhcXFRUVFBcXFxQUFBUYHSggGBolHhYUITEhJSkrLi4uFx8zODMsNygtLisBCgoKDg0OGxAQGiwkICUsLCwsLCwtLCwsLCwvLCwsLCwsLCwyLCwsLCwsLCwsLDQsLCwsLCwsLCwsLCwsLCwsLP/AABEIAMIBAwMBIgACEQEDEQH/xAAbAAABBQEBAAAAAAAAAAAAAAADAAECBAUGB//EADkQAAEDAgQDBgQFBQACAwAAAAEAAhEDIQQSMUEFUWEGEyJxgZEUMqGxB0JSYvAjwdHh8ZKiFVNy/8QAGgEAAgMBAQAAAAAAAAAAAAAAAQIAAwQFBv/EAC4RAAICAQMEAgAFAwUAAAAAAAABAhEDBBIhEzFBUSJhMoGhsfAVcfEFQlKR0f/aAAwDAQACEQMRAD8A86axEDFINRGtXuKPPuRFrFMMU2tUw1CipyHw5yuB5fwhSqUoPQ3HkkGoouI5af4RSRW5AQ1PlU4ShNQLIQlCnCUJaBZCEoU4ShElkITZVOEoQoNkIShThOGpqJZFoWhwri9bDlxpPLcwII1BneOY5qmGpNahKKkqaBurlHtvZfE1KuGovqCHOBNv0lxy/SF1DTlC8r4F23ZQw1Ok5rnPaC2RFhNjfoTbouz4H2kpVqLXZ87m5WOtlJeRax5mV5jVabJGTlt4tnb02pxtKN80bYaHEzZY+KIBKt44kHXVZj3KjHHyXTl4JNejtaqrXIwqKxoRMsMr5SrtPGk+SxS+TCvYZkC6SUUNGTNB+K8PmufxoGaVqYh0CyyKtSSjijXYmSVgntUHMlEbLjZaGH4cSJVjlXcrSb7FBmGlaeBwdpKk7C5Uai+bDZVSla4LYxruN3hSXEcS/EKmyq9jWlwa4jMIgxrF0loWizNXtKnqsa8nlIaphqkGogavTHGciIapBqkGqYChW5EA1SAUoTwoLZCEoRE0IkshCaFOEoSksjCaETKmyqEshCaESEoUDYzQpAKTWqQCIjZHKn2UoSLVBbBNVrA419JzXsJBa4OHKRzHv7oAaiUmAuE2EiTr9EskmuRt3J6r2b7Stx0tcMlRokgfKW6ZgfZbHwzTcGRp6jkvKOGcSOEql9A5vAR4rCT0nxAL16mx/dMdU+dzQXgCACRJgcl57WYViknHhPsdnSZurFqXLQzsG38vL6oD6BlX6da2iq1q1yVji2bGlRXpUY1R8yam6VZdTAFzdFv2CK9FapVWXUp3KtYgGTCHRw5cbqyPBXJ3wTwo0AC2qeJDQAh4ZoYLgKdANguItMhUzakXwVCxlMkEqgynYzIEXIKt1zmiNrkc+ijVoHKctzeAbCfNSLpUR8uzyLjnZAd/U7p7QzNLQTcSASPeUl02N/Dp9Wo+o/EAOe4uIDCQJ2nNdJduOsgopPJ+jOXLBlb4j+qPMw1SAUA5TDl0bOe7JAKQCiHKYchYjsUJ4TgpwipAsjCJSpTrZO1qIGouQjkAcxRyqxlTZFNxFIGFuYXspXqUW1xlFN0ySbtAJBJGsW+oWfhDkc12UOi8OuDB3C9O7G4tj6J7swZGek4lwadPBNwCAIGiyavPPFHdFGnS445Z7ZM4LtL2cGFawhxdIgkgAOOssGoAEC6wMi99x/DqOJaBVph4ExOonWCLgrx3tTw1mHxL6dMktGUjNciQCQTAlVaHWdb4S/EXazSvD8k+GYwCkApAKQauic9shCchTypFqgLBQlCJlTQoGz0fsHwfCmg2pUptq1C4nxCQ0AkAAG20rsKtSZ3K8h4F2hqYWQ0BwJBh1wI3C73gfaxuILhlyxz36/6XA1umy73N8r9jt6PVYtih2f7m5lIHmqlZg5qOM4tSpjx1GNPIm/spYTEU3gHO0zpcfZY1GSVtGtzi3tTAh3JX8PgXESTCjjMTSpsc53ytbJI5dFj4vtlTAY2m1731AMjGiPmiJJTKGSf4EBzx4/xs6M4ZgEbwb9Vk1S4HTRadFpaASLn5rzB6LG7TcRFENcfldIPQhpI94S4k3LauRssko7nwT+Ic+w0V3B4sPaYuAYB6jULyjFdqa5Lgx5aJMZdguv8Aw+xhqUTJJyuIMgAS4lxIPWVsz6OWPHuZkw6pTntR1uDEZnTvAmNtT5T9lYrVeRE7LOxrsvyiBCpPe5xAmOqxqG7k2dTbwaXxg5pKpSoiBdMptQN0jweVIOXoHEfw9bSwlQh5fXYHVA7Rj2tklgbsY66hechy9Hizwy24PscrJhlDuWA5TDlXBUwrihxLAcptcgNRAUrK2izTci5lUDlIPSlTgWUoQQ9TDlBHEv0qzRSc0tBMgh2/Ij+6t8E427DFxa0HMADqCI5ELHDlIFI4KSafkilKLTXdHecO7ewD3jIN4y3B5A3suU4/xI4msapblmBEyBCoBShJi0+PHLdFcj5NVkyRUZPgHCkApBqllWncUWQAShEAShSwWCITZUUtUSEQ2BcFEEhHIUcqgykRud16R2H7PGi3v6rQXn5JIhjYu7zMx5ea57sdw/C1HOOIMnwhrcxaJkyTGug+q77iVHPQcxhGXLDMtxb5WxN9Fyddn56S49s6eiwKuq+a7L7+zG4jiaXfZe8+fOagNQgMYWZJFvmGoCz+K47DUn4Z1Eh/ch1hAFxAcYGtguY4o4ZyAIixB+bMLEu6k3VrstiKTMQ01hLYME3DXbEjff3TrTKMN3LpdvZQ9VKctqpW+/rk7jhvF31KzWNg28YhwLdTrETEW81p8Y4U3ENa18QHBztpAmwOusKFfi9Gkzw5Q0yQWxc6kzz1XJcZ7bZqRbRzNebSdhzC58MWTJNPHGjqSy48UHHJLd/Oxy3ajCUKdYsoOLg2Q7WJHInXdaHYzDuqCoHVHU6TRMMMOdUfZmlyBlJ9AN1z1QlxJNySSTzJ1XT9jMI4uqtDYeWtIcflbynrcGOhXazrbhpvn2crDLdl4X5GZh8dVFQtdUqON2ASbxIBkm0G69GwVA0aIfWOcgS90T/4gXhcFxDg9XDEVaha53eGAROaPzHoVp8S7WVBTAYQ2pES0yAOYnWeSzajG823p1XkvwZVi3dS78HQv7XYdpIzC1vlcfqAkvLe9dzPuUk39Nx+2T+oZfo9xYbXFlx3afsTRrta6gwMc1wkMDRmY5wz+ZFyFZ4Z2tbiX921s3cC4H5WCYc4dbD1C2cK7J4A/MOZ16BcmPUwyvszsvZlXtHmuO7AVm1Q2l4mGDmcQCLxBjU76Lr2dgsHlAyVJAuc9z1I09l0zqkctFVp1iXTMDkrJazNNLmq9Fa02OL7Wefdq+zlGg1opSLlxc4kw2Plt9PuuNJXq3brhuIfTmiab2R4mlo7wDUw8mCLaWNl5a/BvaQHNILoLbE5p/TGuq6ejy78fyds52qxbZ8LgGCpArdxPZ40qbW1JbWeZZfwObuJizrj2WAbLTCcZ9jNKDj3ChyIHKuCpgp6Kmg4cphyACpgqCOIdrkQFBptJiBM2AG55BTaUCtxDtKlKCCnzJRHEMEoQTUAjroliK4YGeJsve1rROt/EOhAH1CryZ4Y/wAT+vzHhp8k/wAK+w2VLIh06s1HAGQ0Q4Ro4dfUeyuYcjUQdr31spHPGStMGTDPG6kivUaJtMddVEN6fzmtitwd7X5Q1z/DmlokERJg9LqlTbBEnLO8bG0/dMsya4EcZJ8lMNW1gm1qrW0Qe7EF4cS5st3ygfNfkFY7P0gKr8rO9Y1kkuLWZWyJcSTHogcU44C5uVzQ6nmyuYdJNh7RpZUZdRHdtdL7bRqw4Zbd6t/ST/cy6mGd3mQkElwGaZBneeW6JjeHmkYJBN9Jjpqj8Cx9Lv8ANVcTZxMG5Oh67/VH7R8WGIeDla0NbtBJndx+kIrUJzpNUly7QJYGoW07b4VMx6tZxaGk+FswNhOphCLVU4pQlpqMJa8AEEEw6NA4bhUcHxN0NzSc5BIJEBwLgQ39MiLeSqz6/oSUZR4b7349/wA/7L8Gj60HKMu3ivP/AJ/KNlguux4D2ip0aAZEOzHNJjNP5gQPJcfQByjNrv57qtxfEup087b5SJB/TutOdQyY90rruUYJThl2x79jpO03E++c3KTlAzROjjr62CpY/hRa0VB8jiQJ1sAZ8isPhvGWOImTJaGgReQCfQXny6rvKGCoVhTHflxbdwcTEfpjQARqqMepxqCeN8f2L54Mm99Rcv7OMyJLv6fZnhpEmi1xvLnPfJM6mHJIv/UF/wAWWLQcfjRj9nuJYcMosa3JUNMNeQ25LNZd5kn1XRV8QGb+S5jC0S2GMgS4RYSCeR2XQYeq+mW95cka6z0PVYcqTdo6sLqh6vExu8dJMJn8cZSjvCI+votDFYKhiGFjmNhw2EEHmDsVwnHeyDqIkHMCSAZNuUgpcSxzdSdEyb48rk6R/wCINASA1++zYMcrrluM9r3VmlrWZIJyPHztadRpa245LHdwh4E29JUMJgHl4aGF51gSbczC3QwYIcoyTy5JcMJX43WqNDXvc6DLSTdtoMeYVGV2lTs5Udle+nmDbZWwHZLhsxEkAg67LnsTwsU2vL3ZXTDGQSXQbzysrsWfH2iUTxS8lB1MgwRBGx1SCTnTcn1KmWEagjz6q/f7KXEcKbUzWoxAtA80HNCOJa4fin0ycjokX5W0N9COa2OG/wBesBWZOZsSGmQIsRGgjfosBgV48RfDADBbPiGpnmeizZOXx39hjx37eizxrgzqDiR4qezxEXjWNCsrD1mkExN3DWPlJafqChY7iRcYzzOpk6+xnzQKH9FozfKTqIJbbX16iyxZNdGPwk2/tG3HoJyXUSS9J88EeI1HlpA8JtA3duIO23+1j42s5zsOYhwqeKHAmYbLrGxhsq7xGu9wMEwSQBcQNJG+m6q0XsZFS76gaTED5wCNBrYrh587nPdb/M7GDAoxpJBTiqwJY2WuPie4TJLrhvTWTvJjZdlwkil3Vg4gtc47uNpB5ricLQqNqB7nPJMGGktBnXO7cxsPfZbjO9qSZyidtPQm/L32stuh+Nva22Y9fDeknJRS5PYRxZrWueXDI0CRFwd/uPZcP2uxmZzKvd5A9uVoJs4tJzCQLROiwsM5zIGZzpvBJIEdDqs7tJim12Ck6oXODnOAEuIcIzaXE20v02WqTWCLmmlL7MPy1M1BpuPtFXF8ZrOpxLBTdDnAk3ym1wTmE/brbKZiSXBrqueQDmm19SBsAAbxy5hLF0TTAc/MQBIyBvhabeJzgSNIsAevJn8OHzMLmW6DS9xA5/ZcLJkc3um7s7mPFHGtsVSLFPiDqDyWFpB1Gzh1kWMSr/Ee0UPYGtGV2YnoJBaAOkFc7XwpBdcOuZI2O8jVW8Pgu8JMhrWQHE6hniPh6kkD3SWlTvsNsT8G+WG7ySAW5TIB1Fg6dQb6LDqYPxANl5JmNMxac0dBAhXfjzUcPA40/la1usxqec/45IGMa5tNtVjpf3ndgbtMSATzvp+0ot5ZPdLyCMUuI+C010uhxhrQLgmXvuXOnkIKzuM4ycxD5mBGdxzbDwzHPZNQbRYHPrPD6jplodAkEjXV3pG9yq9fiEAim5rARHgBa61zLokiZtO66E8+Rw2rsZ4YIRnfoWCcXZYbkcIEDMzPfNZ0WJj7dF0nDcSR4DnBEkZt28g8WdExzXGtpOcHOu8tLCQL/PcA872XRYKu0ltMl8a3MZYnwuOv5SFfo8vTfP8Ako12HqR4/wAfz1+pff2lrtJawgNBIGaZtvr6pLCxYdndkBLZgE8hbnokq562ak+fP0PDSYtq4PTS0gjzH3W2cUKgGtrysio8DVFoU2usDcdbQt8lZFwaeHxXiyg+q1K9HvKeU66jzXPswfNwF4/wj4eu5jiDIj2I81VKPodP2Krw2DDgP7HyV7BUabB4QM3MAB3l1CrVcdPzWHUoJxYmxmBY/wBp5o/JrkSkmXcXj4c0gef/ABc72pqsqU7UgX7PM5mjfTVa4d3jCYjqguoN3g20GsJoVF2JNOSoyexGRhcXMY4nUuAJAGjWg6Xk26cl2lDE03khwBYRD2vEg2jT809VjcMdTa/M2nlIsXamD5o+I7QUb54lu7QeaGVucm6JjW2NWHHBcGZLKLfC8tkExF5kE3sfNcTx3hTaVR3dPFSnJu38l7MJkzAi6jxzH1cU4spF1OnP5bOfzLiNun3WRW4fVpgGnUiDoetjHQi0KiOscJd7RbPRqceVTL2NqMADrMGVoI/cBBjmTqsjFYsusLD6lSxGFfUOZxAgczYdABZBwbQBDo223JhLn1jn8Y8IOn0ccfylyw9DmIjcW9VoZs7TO/vH8CfB1aAHidEEWAvfmY6hCxeOpzDHW6jYSfPQLFZuMurRFJ5LpLDIgG4EaA/4WbUqio+HyWgSGNsMrRoI+URPrcrZr41oaQb2Nmzf3WdgKZLi4NsQ4a3GZrhPXXRVzhfyXci4KmFdDc7XuaDMXMtf+gkRIIBi172kX7bhnauq1rWYmlTq1IjD4jKAI0iowDK4gaaDbz4zD4UjM0tLmEQ8ATHWdiDBHkjcJxBY7I/xNBBvMHdrhyP+VIZ5Q4TElijJ/JHT4Z5LnOcZcSZMQJvy2VLEYEAjuwB4i8tnQkC7L2E3MRqVcYwa8zIubz90HFSIJMNaC4kG+rQGmRvOvRLlaq2WtJIzPg2GMzQ+oC68Xmfmv5AGNwecKNR9SCAY2+bXa17hWHkaQRMjMZBJGpGXU30QcWLZm/MLNEQCZ+VpNiJjVY003yVuRnYh7Gkgj91rzA0lu45jTqrdNgcDkEAhmYkXggkDlsfporLA3OCb2BJuAXmYLfK9+itYnFOj+nDs3hJaZBLWhzTMD+Ep1kS/23+YVJtNI5qC3LmDtbHMQT7bKxVxLqLg2m7O4+IhpzEOcAZGU3Ik25yLq9xXCsosFRznOrkQWnL3bLati8jzN9FzuDd45P5nWjXfRWRe9BqjWxbm1XMc4UxmOVr6bcoc4ase0/KT57EeQamCosc3PTcJGrDb2cOWyPjwHio1sF1QSWaZXNhzagOkmHTzkncoOGxmemWFz5eAHAcwYJFjfT3UhJqP0I0XRhqcTTeHgiCyCHHSJHLS88lUeXSZAMmJsY3jNqIV/A4IwPEfCdTlJA3sN7c9lTxeJzEsqUwBMZ7h2tpgwdAleZzl7FpIFV4i1phosABvcgAE2I1MnRMh1MJe2bQflB25pJvj7DSPRavEg78j2jqx1vUKqziLKbgWSJ+azhbrZdKygp/Cgr0244a1U/KRg1ePNDmvDmkCJbcTHQhNiO0gc+WmByde+/ot88MY75mg+l/sijhlH9A9Wg/dJuXosWpbMD/5UuOZrqY2ylwg+irV6z6hkBg//P8Aorc4l2boV2FhL2T/APWQ3TfRZNH8P2iB8RWiRJLWlxjQZp/tsl6u18RLY5IyXLos4XFuaAHNJnlurtPGPc4ZaZAmbg26TopYTshRY0Bz3v18RZTzXmJiFqM7J0CPDUc0+cGecAj7pXlj3aGTbdL9zI4hme2B4Sdb7cisQ8Ldofvquld+H5Ls3x9dv7WxlFv3Ez6q1R7DAHxYzEO6f0xP/qUq1MUqLXgk+TjmdnZE/KP2uPpZpQMTgKVKi1xc7OXVPzGA1ry0TM8rQF6MOz1Np1J65z/YJh2XwxjMA6JsTVcBJkx4wqMmXG1wuf7Iuhjmny/1Z5FWxRkFjzBkWJI8oGnkp4F5qOLGl5aGlzjElpgiSRoNNV7EzgvD6YGaky36py2/a5xCsDjWBpn5mNi3hyi3Lw+ZWTa2XV7Z49xLAvpB7S9wcxhJbF22mCTv1torYwjQxrsoDrza/wCnQ3km3qux7UYnhnwuIFJw751KoKYHeul5aQ3mN90Wnx/hZptmlVeQ1oOWnVEkC+43lUTxZGuWGLrhM8+r5pjINvmgauy8yCf8hUfHmzZC1odEgGAdLnSV32Ix/CzIbw/FOkz4WvafcVJhGw3EcP3TqNPhuJ7qo7M5jqkNcYAk5yf0i3RBY5Jd/wBQq7PPcdAw2aTmfVYDHLKXCOniA9POa/Z/gtWu01W0nupNgZg6m0khzZDQ9wzQC+Y5dF7Bw1tBxAdhalBo0JqUnZYaAA0NnlPmSVrYjCYWoADMNMgBrOn7ehPqVbtg+4/JwmE4Ie6FywNkHOQIMwWyJvPK1lkcR4PXe0A0HOa4hrIk55tlJEZjId5SvUDwigYGeoWgZcpjL1MACDc3CvMbTBklxIaWiGtBbIguaRcGJGtpPNJkwxmkraoDt9zwnD4SrUqMo92DUqOABmD4jlafefQaLS4n2BxXxQoNLK9VtMVHNpeFrG3DS59SADpbqvWeGcLwdB2anTh+bPmfLyHEZS4FxJBjcLSpVGNc97RTD3kZ3Q5pdlENzG5MBJjwpd2IoHiPDuEYl1fuO7Jd3ndGQHMm+aXMkOABg3gQVudoOwbeHYcOGLaS+rDWvZkL31Moy5s+gyzodF6LQ4e5jiMM/D4djjne2nRkuqEQ5xIc3WBqCVV472Vdi8pqVW52FrmOFIy0jW2eL+mg1gJ44oK78jU0jwfH4Ss6t3dZzXlslzmkkDwzlJIF4aLdVi1cWWBjmsY1xYXaOgXiAJ36yvb8f+Fmdxcyu1hcPF/TJl5JzOAz+GZFuiy6X4LRTqh1dr6uWm2g7K8NpkOmoXtnxSIA5XTKCXYKfs88w/CzUc2qCMphxa3x5joR/aNvNXcJQ7oPfSpmMxbmc5uYmb30jW06L0Hhv4Z4miwNbiKJyxHhcOck2uevmpYT8NcRTYW99ScCXO/OAC6TIGXy9lTkxOQ3B5hxNzgWX11YCQIET6dU9OobB06SGzoYs0+USJ8l31b8KcTctfQJIABL3i8zMd2jUvwnqnDv7yq34mf6Za4mkAMsF0sn9Vh0VSwSfArSPOKrPEfC43NwbeiS9LH4cYoaGn6VHAegypIrC6D04+zQaEZnshtKO2eQXpjynJNoHMe0qQPl7Jgw9FIMKBCVOt0lT7z9qi1FpgJGOmxNrx+X7IgxPMJgBy9k2TolaRYpSLDMS3lA/nJGdDvlP88lRNNSYw9VXKCZfDPJBi1xsIUTh6mpBIUmT/0KUO81W8ZpjqgdOi46A+3+lF1O93R5gI7HO2BH881ZY53/AGCkeMsWpT8Gc7DgjU+3+0m0B/B/pa/enQtb6Jp/a0R5/Uyq3jbLVniZvwrP0u+n+FJmEZyj1/0r5pg9PL/acUh/Ch0huvEqU8M39J91aGGZFgQUWnTHL6ojKQU6dDLLFlcYbqkcL+4eytGmNkxpobWN1IlT4P8Af9FE0QOquZVLu0rxsZZYlRjiNAPZFdiHbIppKORJtkh90X5BDFv6KbcY7kFLIlkQ5DwL4x36R7pfFu5BTbRJ0CYU+iZJitpDfFO5BL4p3IKZoHbRDLeifawbkS+KdyCShCSFhOMa1EagNcrDV2Dythm+RRQ0dUBruqIHeSUNhGgdfZSaEGVJqAyZZAHJLKhgIjWyP+pRkwjPJS01hQbbcp3VjuPZKx00TD04cg98OceiRf1shQ1lkOPJTbUVPvY3SFad/olaHUi73ibvFWFQnr5Izag5JaH3BmvRA9V87eX0SMdUKGUi216l3gVIeqeUKHUy4avVR75VZKaSpQd5b75Pn6qnnS71Ciby7m/hT5uqph5Td6oTcWySl3ruZ91V79SZUlAO4sGq7mfdQk8z7lIPCRqBSw2/ZIVnD8x90u+P6iguIKGSiTcwxd1PunVeUkSbmcs2pZTa9VGPRWuW44tFoVERp6qu0orUBiwxwU+8QGlTbKAQzaikHISmEoUHzpIUp5QocL3ijKgHpsx5IBDADcJOaEMP6KWYJaDZIujdIHr/AH+xUHVPVQka6JWMmw7XHeVIu5fz2Krtqz/wJy3qgNZYbPT+eqm2eapz1+qm1x/kKDWWj5qJKA5xGv0TsqqE3UFzpB380Q+9/kJjU6qUTcHzH+FMSq5f5p5QobcGzpByAXJu8Qom4tZuqiR1KGCkTG6lDbh3jqoZyN0i/qhuepQdwT4kpIEhJSg7jn2FHYVUp1FZpuWw5ZZYUVqCxGaoAK0IrUNhRWlKEnKQKcFTQGQwanypsqlCAyQ2VLKOaeE5aOSAw7Y5JnVOaWQJjSHJAI2cFReensUUNHJSyoMJXLxyP0/sk2q08/sjmmOSbuhyQphsiGj/AIiEBD7gdU4pealEseEMt80cNKlCjCiqRyH1UPQq1kjS3kok8x6pKG4BKOZTdCjmvZEhHN0TnqnPX7KDnQNUaBZNr0z3lBe+2t/RV3VD/wAUolll1RDdUQO+Q3Vj0RCmH77p9UkDvG8/omQG5MumrNNOktBgLLEZqSShEFYjNSSQGCBTCdJKMh04SSUY46mEkkAjhSCZJAjJEKISSQIOVFJJQIkgnSUISapFJJKMiudfVJu/mkkp5D4BYgWQAPskklkSJGsbDyUSbJJKBYZrZbe/mgPaANAkkoQcsGU2HsqoakkghirU1KSSSch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0173"/>
            <a:ext cx="2248535" cy="16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28600" y="3925669"/>
            <a:ext cx="457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 closes gap</a:t>
            </a:r>
            <a:endParaRPr lang="pt-PT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8600" y="4561840"/>
            <a:ext cx="457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Odd-even effects</a:t>
            </a:r>
          </a:p>
        </p:txBody>
      </p:sp>
      <p:pic>
        <p:nvPicPr>
          <p:cNvPr id="391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7277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457200" y="304800"/>
            <a:ext cx="1981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~ </a:t>
            </a:r>
            <a:endParaRPr lang="pt-PT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76400" y="1808668"/>
            <a:ext cx="20574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Superconductivity? </a:t>
            </a:r>
            <a:endParaRPr lang="pt-PT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7" descr="and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09780"/>
            <a:ext cx="952500" cy="1209675"/>
          </a:xfrm>
          <a:prstGeom prst="rect">
            <a:avLst/>
          </a:prstGeom>
          <a:noFill/>
        </p:spPr>
      </p:pic>
      <p:sp>
        <p:nvSpPr>
          <p:cNvPr id="19" name="Rectângulo 18"/>
          <p:cNvSpPr/>
          <p:nvPr/>
        </p:nvSpPr>
        <p:spPr>
          <a:xfrm>
            <a:off x="228600" y="5151437"/>
            <a:ext cx="4343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Isolated grain?</a:t>
            </a:r>
            <a:endParaRPr lang="pt-PT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8600" y="3340894"/>
            <a:ext cx="434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superconductivity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76400" y="2819400"/>
            <a:ext cx="2057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25000"/>
                  </a:schemeClr>
                </a:solidFill>
              </a:rPr>
              <a:t>1959</a:t>
            </a:r>
            <a:endParaRPr lang="pt-PT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Rectângulo 7"/>
          <p:cNvSpPr/>
          <p:nvPr/>
        </p:nvSpPr>
        <p:spPr>
          <a:xfrm>
            <a:off x="4648200" y="412522"/>
            <a:ext cx="3810000" cy="163121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Ralph, Black,Tinkham,                                            Superconductivity in </a:t>
            </a:r>
            <a:r>
              <a:rPr lang="en-US" sz="40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ingle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Metal Particles                        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PRL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74, 3241-3244 (1995).</a:t>
            </a:r>
            <a:endParaRPr lang="pt-P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855720" y="5743336"/>
            <a:ext cx="5115560" cy="646331"/>
          </a:xfrm>
          <a:prstGeom prst="rect">
            <a:avLst/>
          </a:prstGeom>
          <a:solidFill>
            <a:schemeClr val="bg1"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von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Delft, Braun,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Larkin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, Sierra,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</a:rPr>
              <a:t>Dukelsky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Yuzbashyan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Matveev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, Smith,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Ambegaokar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079875" y="3468886"/>
            <a:ext cx="4749800" cy="584775"/>
          </a:xfrm>
          <a:prstGeom prst="rect">
            <a:avLst/>
          </a:prstGeom>
          <a:solidFill>
            <a:schemeClr val="accent5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BCS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fine until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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 </a:t>
            </a:r>
            <a:r>
              <a:rPr lang="el-GR" dirty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Δ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 ~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Symbol" pitchFamily="18" charset="2"/>
              </a:rPr>
              <a:t>1/2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35052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T = 0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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el-GR" sz="44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Δ</a:t>
            </a:r>
            <a:r>
              <a:rPr lang="en-US" sz="4400" baseline="-250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0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 ~ 1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                    </a:t>
            </a:r>
            <a:endParaRPr lang="pt-PT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70350" y="4062293"/>
                <a:ext cx="4749800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BCS:  transition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Cambria Math"/>
                      </a:rPr>
                      <m:t>𝛿</m:t>
                    </m:r>
                    <m:r>
                      <a:rPr lang="en-GB" b="0" i="1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50" y="4062293"/>
                <a:ext cx="47498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89400" y="4666118"/>
            <a:ext cx="47498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Richardson: only crossover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ângulo 17"/>
          <p:cNvSpPr/>
          <p:nvPr/>
        </p:nvSpPr>
        <p:spPr>
          <a:xfrm>
            <a:off x="0" y="2524928"/>
            <a:ext cx="3505200" cy="27699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pt-PT" sz="1200" dirty="0" smtClean="0"/>
              <a:t>J. </a:t>
            </a:r>
            <a:r>
              <a:rPr lang="pt-PT" sz="1200" dirty="0" err="1" smtClean="0"/>
              <a:t>von</a:t>
            </a:r>
            <a:r>
              <a:rPr lang="pt-PT" sz="1200" dirty="0" smtClean="0"/>
              <a:t> </a:t>
            </a:r>
            <a:r>
              <a:rPr lang="pt-PT" sz="1200" dirty="0" err="1" smtClean="0"/>
              <a:t>Delft</a:t>
            </a:r>
            <a:r>
              <a:rPr lang="pt-PT" sz="1200" dirty="0" smtClean="0"/>
              <a:t> </a:t>
            </a:r>
            <a:r>
              <a:rPr lang="pt-PT" sz="1200" dirty="0" err="1" smtClean="0"/>
              <a:t>et</a:t>
            </a:r>
            <a:r>
              <a:rPr lang="pt-PT" sz="1200" dirty="0" smtClean="0"/>
              <a:t> al., </a:t>
            </a:r>
            <a:r>
              <a:rPr lang="pt-PT" sz="1200" dirty="0" err="1" smtClean="0"/>
              <a:t>Phys</a:t>
            </a:r>
            <a:r>
              <a:rPr lang="pt-PT" sz="1200" dirty="0" smtClean="0"/>
              <a:t>. </a:t>
            </a:r>
            <a:r>
              <a:rPr lang="pt-PT" sz="1200" dirty="0" err="1" smtClean="0"/>
              <a:t>Rep</a:t>
            </a:r>
            <a:r>
              <a:rPr lang="pt-PT" sz="1200" dirty="0" smtClean="0"/>
              <a:t>., 345, 61 (2001)</a:t>
            </a:r>
            <a:endParaRPr lang="pt-PT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3971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46550"/>
            <a:ext cx="35052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Richardson’s BCS exact solution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68886"/>
            <a:ext cx="35051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GB" sz="4400" dirty="0" smtClean="0">
                <a:solidFill>
                  <a:schemeClr val="bg1"/>
                </a:solidFill>
                <a:latin typeface="+mn-lt"/>
                <a:ea typeface="Arial Unicode MS"/>
                <a:cs typeface="Arial Unicode MS"/>
              </a:rPr>
              <a:t>≠0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4249607"/>
            <a:ext cx="35051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Path Integral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4834382"/>
            <a:ext cx="350519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Static Path Approach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5901090"/>
            <a:ext cx="3505197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Scalapino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et al.,70’s</a:t>
            </a:r>
          </a:p>
        </p:txBody>
      </p:sp>
    </p:spTree>
    <p:extLst>
      <p:ext uri="{BB962C8B-B14F-4D97-AF65-F5344CB8AC3E}">
        <p14:creationId xmlns:p14="http://schemas.microsoft.com/office/powerpoint/2010/main" val="16212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3098378"/>
            <a:ext cx="4743450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010" y="358714"/>
            <a:ext cx="423238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501427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Richardson’s equations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213" y="4479016"/>
            <a:ext cx="45427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Static Path Approach</a:t>
            </a: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PRB 84,104525 (2011)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Editor‘s Suggestion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6652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Quantum Fluctuations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213" y="3898746"/>
            <a:ext cx="454278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Thermal Fluctuations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08734"/>
            <a:ext cx="11430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and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1"/>
            <a:ext cx="5029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Quantum + Thermal?</a:t>
            </a:r>
            <a:endParaRPr lang="pt-PT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" y="6483290"/>
            <a:ext cx="91440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4E1A48"/>
                </a:solidFill>
              </a:rPr>
              <a:t>Ribeiro</a:t>
            </a:r>
            <a:r>
              <a:rPr lang="en-GB" sz="2000" dirty="0" smtClean="0">
                <a:solidFill>
                  <a:srgbClr val="4E1A48"/>
                </a:solidFill>
              </a:rPr>
              <a:t> and AGG, </a:t>
            </a:r>
            <a:r>
              <a:rPr lang="pt-PT" sz="2000" b="1" dirty="0" smtClean="0">
                <a:solidFill>
                  <a:srgbClr val="4E1A48"/>
                </a:solidFill>
              </a:rPr>
              <a:t>Phys. </a:t>
            </a:r>
            <a:r>
              <a:rPr lang="pt-PT" sz="2000" b="1" dirty="0" err="1" smtClean="0">
                <a:solidFill>
                  <a:srgbClr val="4E1A48"/>
                </a:solidFill>
              </a:rPr>
              <a:t>Rev</a:t>
            </a:r>
            <a:r>
              <a:rPr lang="pt-PT" sz="2000" b="1" dirty="0" smtClean="0">
                <a:solidFill>
                  <a:srgbClr val="4E1A48"/>
                </a:solidFill>
              </a:rPr>
              <a:t>. </a:t>
            </a:r>
            <a:r>
              <a:rPr lang="pt-PT" sz="2000" b="1" dirty="0" err="1" smtClean="0">
                <a:solidFill>
                  <a:srgbClr val="4E1A48"/>
                </a:solidFill>
              </a:rPr>
              <a:t>Lett</a:t>
            </a:r>
            <a:r>
              <a:rPr lang="pt-PT" sz="2000" b="1" dirty="0" smtClean="0">
                <a:solidFill>
                  <a:srgbClr val="4E1A48"/>
                </a:solidFill>
              </a:rPr>
              <a:t>. 108, 097004 (2012)</a:t>
            </a:r>
            <a:endParaRPr lang="en-US" sz="2000" b="1" dirty="0" smtClean="0">
              <a:solidFill>
                <a:srgbClr val="4E1A48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029200" y="0"/>
            <a:ext cx="4114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T, 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/ </a:t>
            </a:r>
            <a:r>
              <a:rPr lang="el-G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Δ</a:t>
            </a:r>
            <a:r>
              <a:rPr lang="en-US" sz="4000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 &lt;&lt; 1  </a:t>
            </a:r>
            <a:endParaRPr lang="pt-PT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30997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Divergences at intermediate 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867401" y="800218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accent1">
                    <a:lumMod val="25000"/>
                  </a:schemeClr>
                </a:solidFill>
              </a:rPr>
              <a:t>Rossignoli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and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Canosa</a:t>
            </a:r>
            <a:endParaRPr lang="pt-PT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</a:rPr>
              <a:t>Ann. of Phys. 275, 1, (1999)</a:t>
            </a:r>
            <a:endParaRPr lang="pt-PT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494" y="1453872"/>
            <a:ext cx="2771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39880"/>
            <a:ext cx="2286001" cy="81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56666"/>
            <a:ext cx="7211695" cy="2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8623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Harmful Zero Modes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6000"/>
            <a:ext cx="5862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Polar coordinates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02895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fluctuations ~ Charging effects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59330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47800" y="6096000"/>
            <a:ext cx="67930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Mason, et al, Nature Physics 8 59 (2012)</a:t>
            </a:r>
            <a:endParaRPr lang="pt-P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473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76159" y="1575406"/>
            <a:ext cx="6036681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Josephson </a:t>
            </a:r>
          </a:p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array?  </a:t>
            </a:r>
            <a:endParaRPr lang="pt-PT" sz="4400" dirty="0">
              <a:solidFill>
                <a:schemeClr val="accent5"/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171079" y="190411"/>
            <a:ext cx="603668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0070C0"/>
                </a:solidFill>
              </a:rPr>
              <a:t>True</a:t>
            </a:r>
            <a:r>
              <a:rPr lang="pt-PT" sz="3600" dirty="0" smtClean="0">
                <a:solidFill>
                  <a:srgbClr val="0070C0"/>
                </a:solidFill>
              </a:rPr>
              <a:t> phase coherence in single nanograins?</a:t>
            </a:r>
            <a:endParaRPr lang="pt-PT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𝝓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≥ℏ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07760" y="185331"/>
            <a:ext cx="293624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5">
                    <a:lumMod val="90000"/>
                  </a:schemeClr>
                </a:solidFill>
              </a:rPr>
              <a:t>No</a:t>
            </a:r>
            <a:endParaRPr lang="en-GB" sz="66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840" y="1905328"/>
            <a:ext cx="2931160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</a:rPr>
              <a:t>M</a:t>
            </a:r>
            <a:r>
              <a:rPr lang="en-GB" sz="6600" dirty="0" smtClean="0">
                <a:solidFill>
                  <a:srgbClr val="0070C0"/>
                </a:solidFill>
              </a:rPr>
              <a:t>aybe</a:t>
            </a:r>
            <a:endParaRPr lang="en-GB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725647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52" y="0"/>
            <a:ext cx="268802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179532"/>
            <a:ext cx="32004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10000"/>
                  </a:schemeClr>
                </a:solidFill>
              </a:rPr>
              <a:t>Deutscher</a:t>
            </a:r>
            <a:r>
              <a:rPr lang="en-GB" dirty="0" smtClean="0">
                <a:solidFill>
                  <a:schemeClr val="accent1">
                    <a:lumMod val="10000"/>
                  </a:schemeClr>
                </a:solidFill>
              </a:rPr>
              <a:t> 73’</a:t>
            </a: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1816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 evaporated on a glass substrate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1930" y="146976"/>
            <a:ext cx="4803140" cy="10525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E</a:t>
            </a:r>
            <a:r>
              <a:rPr lang="en-GB" sz="3600" b="1" dirty="0" smtClean="0">
                <a:solidFill>
                  <a:schemeClr val="bg1"/>
                </a:solidFill>
              </a:rPr>
              <a:t>ngineering </a:t>
            </a:r>
            <a:r>
              <a:rPr lang="en-GB" sz="3600" b="1" dirty="0">
                <a:solidFill>
                  <a:schemeClr val="bg1"/>
                </a:solidFill>
              </a:rPr>
              <a:t>granular </a:t>
            </a:r>
            <a:r>
              <a:rPr lang="en-GB" sz="3600" b="1" dirty="0" smtClean="0">
                <a:solidFill>
                  <a:schemeClr val="bg1"/>
                </a:solidFill>
              </a:rPr>
              <a:t>materials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0" y="6448940"/>
            <a:ext cx="9144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Mayoh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, AGG, arXiv:1311.0295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8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3733800" y="3124200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2672427" y="3583288"/>
            <a:ext cx="2840038" cy="1371600"/>
          </a:xfrm>
          <a:prstGeom prst="wedgeRectCallout">
            <a:avLst>
              <a:gd name="adj1" fmla="val -51742"/>
              <a:gd name="adj2" fmla="val 79594"/>
            </a:avLst>
          </a:prstGeom>
          <a:solidFill>
            <a:schemeClr val="accent2">
              <a:lumMod val="20000"/>
              <a:lumOff val="80000"/>
              <a:alpha val="32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i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i="1" dirty="0" err="1" smtClean="0"/>
              <a:t>Tc</a:t>
            </a:r>
            <a:r>
              <a:rPr lang="en-GB" sz="2400" i="1" dirty="0" smtClean="0"/>
              <a:t>=1.3Tc</a:t>
            </a:r>
            <a:r>
              <a:rPr lang="en-GB" sz="2400" i="1" baseline="30000" dirty="0" smtClean="0"/>
              <a:t>bulk</a:t>
            </a:r>
            <a:endParaRPr lang="en-GB" sz="2400" i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Tc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=1.5Tc</a:t>
            </a:r>
            <a:r>
              <a:rPr kumimoji="0" lang="en-GB" sz="2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bulk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i="1" dirty="0" smtClean="0"/>
              <a:t>  </a:t>
            </a:r>
            <a:r>
              <a:rPr lang="en-GB" sz="2400" i="1" dirty="0" err="1" smtClean="0"/>
              <a:t>Tc</a:t>
            </a:r>
            <a:r>
              <a:rPr lang="en-GB" sz="2400" i="1" dirty="0" smtClean="0"/>
              <a:t>=3.0Tc</a:t>
            </a:r>
            <a:r>
              <a:rPr lang="en-GB" sz="2400" i="1" baseline="30000" dirty="0" smtClean="0"/>
              <a:t>bulk</a:t>
            </a:r>
            <a:r>
              <a:rPr lang="en-GB" sz="2400" i="1" dirty="0" smtClean="0"/>
              <a:t>!!!</a:t>
            </a:r>
            <a:endParaRPr kumimoji="0" lang="en-GB" sz="2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65" y="3583288"/>
            <a:ext cx="3595975" cy="28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7702" y="381000"/>
            <a:ext cx="3028079" cy="182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1930" y="1199572"/>
            <a:ext cx="48031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Optimal but realistic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215" y="2450940"/>
            <a:ext cx="184626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Size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987" y="2450940"/>
            <a:ext cx="267747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Variance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442904"/>
            <a:ext cx="24384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Packing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7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4038600" y="20669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372100" y="952500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543800" y="742950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14600" y="3324225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52475" y="27813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0" y="4467225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95400" y="432435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7800" y="55245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47925" y="20669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62850" y="36576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8200" y="3457575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29000" y="46958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67600" y="55245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48400" y="23622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334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5534025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247900" y="5943600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3075" y="598557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45056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7nm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180975" y="381000"/>
            <a:ext cx="1143000" cy="0"/>
          </a:xfrm>
          <a:prstGeom prst="line">
            <a:avLst/>
          </a:prstGeom>
          <a:solidFill>
            <a:srgbClr val="FF99CC">
              <a:alpha val="89000"/>
            </a:srgbClr>
          </a:solidFill>
          <a:ln w="1047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507" y="1431274"/>
                <a:ext cx="2574936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4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sSubSup>
                        <m:sSubSupPr>
                          <m:ctrlP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𝑏𝑢𝑙𝑘</m:t>
                          </m:r>
                        </m:sup>
                      </m:sSubSup>
                    </m:oMath>
                  </m:oMathPara>
                </a14:m>
                <a:endParaRPr lang="en-GB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" y="1431274"/>
                <a:ext cx="2574936" cy="718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80975" y="8763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038600" y="20669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372100" y="952500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543800" y="74295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14600" y="3324225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6275" y="24860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0" y="4467225"/>
            <a:ext cx="990600" cy="838200"/>
          </a:xfrm>
          <a:prstGeom prst="ellipse">
            <a:avLst/>
          </a:prstGeom>
          <a:solidFill>
            <a:schemeClr val="tx1"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95400" y="432435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7800" y="55245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47925" y="20669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62850" y="3657600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48200" y="3457575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29000" y="4695825"/>
            <a:ext cx="990600" cy="838200"/>
          </a:xfrm>
          <a:prstGeom prst="ellipse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67600" y="55245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48400" y="23622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334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5534025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247900" y="5943600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85950" y="942975"/>
            <a:ext cx="990600" cy="838200"/>
          </a:xfrm>
          <a:prstGeom prst="ellipse">
            <a:avLst/>
          </a:prstGeom>
          <a:solidFill>
            <a:srgbClr val="FF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990600" y="5114925"/>
            <a:ext cx="457200" cy="419101"/>
          </a:xfrm>
          <a:prstGeom prst="line">
            <a:avLst/>
          </a:prstGeom>
          <a:solidFill>
            <a:srgbClr val="FF99CC">
              <a:alpha val="89000"/>
            </a:srgbClr>
          </a:solidFill>
          <a:ln w="920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152650" y="4048124"/>
            <a:ext cx="457200" cy="419101"/>
          </a:xfrm>
          <a:prstGeom prst="line">
            <a:avLst/>
          </a:prstGeom>
          <a:solidFill>
            <a:srgbClr val="FF99CC">
              <a:alpha val="89000"/>
            </a:srgbClr>
          </a:solidFill>
          <a:ln w="920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638800" y="3124200"/>
            <a:ext cx="723900" cy="495302"/>
          </a:xfrm>
          <a:prstGeom prst="line">
            <a:avLst/>
          </a:prstGeom>
          <a:solidFill>
            <a:srgbClr val="FF99CC">
              <a:alpha val="89000"/>
            </a:srgbClr>
          </a:solidFill>
          <a:ln w="920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86600" y="1581150"/>
            <a:ext cx="609600" cy="781051"/>
          </a:xfrm>
          <a:prstGeom prst="line">
            <a:avLst/>
          </a:prstGeom>
          <a:solidFill>
            <a:srgbClr val="FF99CC">
              <a:alpha val="89000"/>
            </a:srgbClr>
          </a:solidFill>
          <a:ln w="920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590925" y="3876675"/>
            <a:ext cx="1028700" cy="0"/>
          </a:xfrm>
          <a:prstGeom prst="line">
            <a:avLst/>
          </a:prstGeom>
          <a:solidFill>
            <a:srgbClr val="FF99CC">
              <a:alpha val="89000"/>
            </a:srgbClr>
          </a:solidFill>
          <a:ln w="920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507" y="24099"/>
                <a:ext cx="2502801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4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GB" sz="4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𝑏𝑢𝑙𝑘</m:t>
                          </m:r>
                        </m:sup>
                      </m:sSubSup>
                    </m:oMath>
                  </m:oMathPara>
                </a14:m>
                <a:endParaRPr lang="en-GB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" y="24099"/>
                <a:ext cx="2502801" cy="718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7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05"/>
            <a:ext cx="245872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What?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310" y="938936"/>
            <a:ext cx="1828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accent3">
                    <a:lumMod val="95000"/>
                  </a:schemeClr>
                </a:solidFill>
              </a:rPr>
              <a:t>3D</a:t>
            </a:r>
            <a:endParaRPr lang="en-GB" sz="72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6475" y="991550"/>
            <a:ext cx="2971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Clean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8" y="2201631"/>
            <a:ext cx="26670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JJ array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385" y="406775"/>
            <a:ext cx="3429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3">
                    <a:lumMod val="95000"/>
                  </a:schemeClr>
                </a:solidFill>
              </a:rPr>
              <a:t>Nano spheres</a:t>
            </a:r>
            <a:endParaRPr lang="en-GB" dirty="0">
              <a:solidFill>
                <a:schemeClr val="accent3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1956374"/>
                <a:ext cx="2879524" cy="584775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≥4</m:t>
                      </m:r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56374"/>
                <a:ext cx="287952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1371599"/>
                <a:ext cx="2879524" cy="5847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bg1">
                        <a:lumMod val="95000"/>
                      </a:schemeClr>
                    </a:solidFill>
                  </a:rPr>
                  <a:t>R: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sym typeface="Symbol"/>
                      </a:rPr>
                      <m:t>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sym typeface="Symbol"/>
                      </a:rPr>
                      <m:t>~ 1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sym typeface="Symbol"/>
                      </a:rPr>
                      <m:t>𝑛𝑚</m:t>
                    </m:r>
                  </m:oMath>
                </a14:m>
                <a:endParaRPr lang="en-GB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371599"/>
                <a:ext cx="287952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962400"/>
            <a:ext cx="1981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How?</a:t>
            </a:r>
            <a:endParaRPr lang="en-GB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0542" y="4716539"/>
            <a:ext cx="30186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Open grain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758" y="4716537"/>
            <a:ext cx="2362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JJ Array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1" y="3232721"/>
            <a:ext cx="26873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Capacitance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87" y="1800401"/>
            <a:ext cx="3157219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3">
                    <a:lumMod val="95000"/>
                  </a:schemeClr>
                </a:solidFill>
              </a:rPr>
              <a:t>Quasi particle tunnelling</a:t>
            </a:r>
            <a:endParaRPr lang="en-GB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3971" y="5460424"/>
            <a:ext cx="2971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BCS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3971" y="6045199"/>
            <a:ext cx="2971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Semiclassical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4759" y="5434177"/>
            <a:ext cx="23621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Mean field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599" y="6019799"/>
            <a:ext cx="23607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Percolation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1" y="2574857"/>
            <a:ext cx="2284729" cy="4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40" y="793779"/>
            <a:ext cx="4386378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Librarians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0297" y="5820037"/>
            <a:ext cx="29718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800000"/>
                </a:solidFill>
              </a:rPr>
              <a:t>Control</a:t>
            </a:r>
            <a:endParaRPr lang="en-GB" sz="60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2060"/>
                </a:solidFill>
              </a:rPr>
              <a:t>Pb</a:t>
            </a:r>
            <a:r>
              <a:rPr lang="en-GB" sz="3600" dirty="0" smtClean="0">
                <a:solidFill>
                  <a:srgbClr val="002060"/>
                </a:solidFill>
              </a:rPr>
              <a:t> ~7K   Al ~1K  Sn ~3.7K  </a:t>
            </a:r>
            <a:r>
              <a:rPr lang="en-GB" sz="3600" dirty="0" err="1" smtClean="0">
                <a:solidFill>
                  <a:srgbClr val="002060"/>
                </a:solidFill>
              </a:rPr>
              <a:t>Nb</a:t>
            </a:r>
            <a:r>
              <a:rPr lang="en-GB" sz="3600" dirty="0" smtClean="0">
                <a:solidFill>
                  <a:srgbClr val="002060"/>
                </a:solidFill>
              </a:rPr>
              <a:t> ~9.3K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upload.wikimedia.org/wikipedia/commons/b/b7/Webster_Free_Circulating_Library_NYC_NY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1378554"/>
            <a:ext cx="4386379" cy="31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1207007"/>
            <a:ext cx="1828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Thinner 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2033" y="2133600"/>
            <a:ext cx="2590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Cleaner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2033" y="2877312"/>
            <a:ext cx="2590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Smaller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35" y="4636759"/>
            <a:ext cx="3131619" cy="584775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BCS + ….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799" y="4800600"/>
            <a:ext cx="4808019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Abeles, </a:t>
            </a:r>
            <a:r>
              <a:rPr lang="en-GB" sz="1600" dirty="0" err="1" smtClean="0"/>
              <a:t>Tinkham</a:t>
            </a:r>
            <a:r>
              <a:rPr lang="en-GB" sz="1600" dirty="0" smtClean="0"/>
              <a:t>, </a:t>
            </a:r>
            <a:r>
              <a:rPr lang="en-GB" sz="1600" dirty="0" err="1" smtClean="0"/>
              <a:t>Devoret</a:t>
            </a:r>
            <a:r>
              <a:rPr lang="en-GB" sz="1600" dirty="0" smtClean="0"/>
              <a:t>, Goldman, </a:t>
            </a:r>
            <a:r>
              <a:rPr lang="en-GB" sz="1600" dirty="0" err="1" smtClean="0"/>
              <a:t>Xue</a:t>
            </a:r>
            <a:r>
              <a:rPr lang="en-GB" sz="1600" dirty="0" smtClean="0"/>
              <a:t>, Kern, Di Fazio, Schoen, </a:t>
            </a:r>
            <a:r>
              <a:rPr lang="en-GB" sz="1600" dirty="0" err="1" smtClean="0"/>
              <a:t>Halperin</a:t>
            </a:r>
            <a:r>
              <a:rPr lang="en-GB" sz="1600" dirty="0" smtClean="0"/>
              <a:t>, </a:t>
            </a:r>
            <a:r>
              <a:rPr lang="en-GB" sz="1600" dirty="0" err="1" smtClean="0"/>
              <a:t>Leggett,Blatt</a:t>
            </a:r>
            <a:r>
              <a:rPr lang="en-GB" sz="1600" dirty="0" smtClean="0"/>
              <a:t>….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47919" y="3657377"/>
            <a:ext cx="23749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Granular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18526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</a:rPr>
              <a:t>Thin films</a:t>
            </a:r>
            <a:endParaRPr lang="en-GB" dirty="0">
              <a:solidFill>
                <a:srgbClr val="5A371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320" y="568849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</a:rPr>
              <a:t>Josephson Junctions</a:t>
            </a:r>
            <a:endParaRPr lang="en-GB" dirty="0">
              <a:solidFill>
                <a:srgbClr val="66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80" y="615015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</a:rPr>
              <a:t>Nanowires</a:t>
            </a:r>
            <a:endParaRPr lang="en-GB" dirty="0">
              <a:solidFill>
                <a:srgbClr val="5A371A"/>
              </a:solidFill>
            </a:endParaRPr>
          </a:p>
        </p:txBody>
      </p:sp>
      <p:sp>
        <p:nvSpPr>
          <p:cNvPr id="14" name="AutoShape 2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" y="3657600"/>
            <a:ext cx="7956292" cy="11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52"/>
            <a:ext cx="3124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Single grain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754632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2592832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3124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Tunneling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143000"/>
            <a:ext cx="6019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Smooth DOS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2224" y="5936840"/>
            <a:ext cx="633177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Weaker size effects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281730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Open grain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3716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3D Array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0" y="238125"/>
            <a:ext cx="6343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5" y="990600"/>
            <a:ext cx="5972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608336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5147"/>
            <a:ext cx="2517140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52" y="1771650"/>
            <a:ext cx="5514975" cy="7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4" y="5913386"/>
            <a:ext cx="2676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5263895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" y="3246336"/>
            <a:ext cx="381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1240" y="76200"/>
            <a:ext cx="381000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I</a:t>
            </a:r>
          </a:p>
          <a:p>
            <a:pPr algn="ctr"/>
            <a:r>
              <a:rPr lang="en-GB" sz="1800" b="1" dirty="0">
                <a:solidFill>
                  <a:schemeClr val="accent5"/>
                </a:solidFill>
              </a:rPr>
              <a:t>N</a:t>
            </a:r>
            <a:endParaRPr lang="en-GB" sz="1800" b="1" dirty="0" smtClean="0">
              <a:solidFill>
                <a:schemeClr val="accent5"/>
              </a:solidFill>
            </a:endParaRP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accent5"/>
                </a:solidFill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109" y="3201956"/>
            <a:ext cx="244976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~ 2.55</a:t>
            </a:r>
            <a:endParaRPr lang="en-GB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896" y="4789346"/>
            <a:ext cx="1833563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GB" sz="60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GB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90" y="3293922"/>
            <a:ext cx="4095750" cy="1263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8329" y="3895528"/>
            <a:ext cx="1445260" cy="1323439"/>
            <a:chOff x="6471920" y="4152801"/>
            <a:chExt cx="2896944" cy="2331819"/>
          </a:xfrm>
        </p:grpSpPr>
        <p:sp>
          <p:nvSpPr>
            <p:cNvPr id="17" name="Up Arrow 16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152801"/>
              <a:ext cx="1219199" cy="11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accent2">
                      <a:lumMod val="75000"/>
                    </a:schemeClr>
                  </a:solidFill>
                </a:rPr>
                <a:t>T</a:t>
              </a:r>
              <a:endParaRPr lang="en-GB" sz="3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581876"/>
              <a:ext cx="2053664" cy="70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660033"/>
                  </a:solidFill>
                </a:rPr>
                <a:t>#SCG</a:t>
              </a:r>
              <a:endParaRPr lang="en-GB" sz="2000" dirty="0">
                <a:solidFill>
                  <a:srgbClr val="660033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" y="1804842"/>
            <a:ext cx="1758682" cy="707886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Schoen, </a:t>
            </a:r>
            <a:r>
              <a:rPr lang="en-GB" sz="2000" i="1" dirty="0" err="1" smtClean="0"/>
              <a:t>Zaikin,Fazio</a:t>
            </a:r>
            <a:r>
              <a:rPr lang="en-GB" sz="2000" i="1" dirty="0" smtClean="0"/>
              <a:t>..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6942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1054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Wait! </a:t>
            </a:r>
            <a:endParaRPr lang="en-GB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524000"/>
            <a:ext cx="4749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Percolation?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476240"/>
            <a:ext cx="52705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Mean field?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453640" y="3200400"/>
            <a:ext cx="2667000" cy="144655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 smtClean="0">
                <a:solidFill>
                  <a:schemeClr val="bg1"/>
                </a:solidFill>
              </a:rPr>
              <a:t>T</a:t>
            </a:r>
            <a:r>
              <a:rPr lang="en-GB" sz="8800" baseline="-25000" dirty="0" err="1" smtClean="0">
                <a:solidFill>
                  <a:schemeClr val="bg1"/>
                </a:solidFill>
              </a:rPr>
              <a:t>c</a:t>
            </a:r>
            <a:endParaRPr lang="en-GB" sz="88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1920" y="4152801"/>
            <a:ext cx="2291080" cy="2331819"/>
            <a:chOff x="6471920" y="4152801"/>
            <a:chExt cx="2291080" cy="2331819"/>
          </a:xfrm>
        </p:grpSpPr>
        <p:sp>
          <p:nvSpPr>
            <p:cNvPr id="2" name="Up Arrow 1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4152801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solidFill>
                    <a:schemeClr val="accent2">
                      <a:lumMod val="75000"/>
                    </a:schemeClr>
                  </a:solidFill>
                </a:rPr>
                <a:t>T</a:t>
              </a:r>
              <a:endParaRPr lang="en-GB" sz="8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5581877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33"/>
                  </a:solidFill>
                </a:rPr>
                <a:t>#SCG</a:t>
              </a:r>
              <a:endParaRPr lang="en-GB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9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43" y="1823720"/>
            <a:ext cx="5657215" cy="46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3100" y="381000"/>
                <a:ext cx="5158702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=0.1, 0.6, 1, 1.4 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381000"/>
                <a:ext cx="515870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05000" y="1274505"/>
                <a:ext cx="5196802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=5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𝑛𝑚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74505"/>
                <a:ext cx="519680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3" y="6019800"/>
            <a:ext cx="3086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29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5361"/>
            <a:ext cx="672931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=0.2, 0.25, 0.3, 0.35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8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3033" y="405823"/>
                <a:ext cx="5233420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𝑃𝑎𝑐𝑘𝑖𝑛𝑔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𝐶𝑢𝑏𝑖𝑐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𝐵𝐶𝐶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𝐹𝐶𝐶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33" y="405823"/>
                <a:ext cx="523342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43" y="1354104"/>
            <a:ext cx="6626458" cy="55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1563" y="4419600"/>
            <a:ext cx="29718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Enhancement is possible!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564" y="5496818"/>
            <a:ext cx="29718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Experiments?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26860"/>
            <a:ext cx="55626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5"/>
                </a:solidFill>
              </a:rPr>
              <a:t>Other ways to enhance </a:t>
            </a:r>
            <a:r>
              <a:rPr lang="en-GB" sz="4800" dirty="0" err="1" smtClean="0">
                <a:solidFill>
                  <a:schemeClr val="accent5"/>
                </a:solidFill>
              </a:rPr>
              <a:t>Tc</a:t>
            </a:r>
            <a:endParaRPr lang="en-GB" sz="4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62069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33400" y="228600"/>
            <a:ext cx="3581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LaAlO</a:t>
            </a:r>
            <a:r>
              <a:rPr lang="en-GB" sz="36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  <a:r>
              <a:rPr lang="en-GB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/SrTiO</a:t>
            </a:r>
            <a:r>
              <a:rPr lang="en-GB" sz="3600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</a:p>
          <a:p>
            <a:pPr algn="ctr"/>
            <a:r>
              <a:rPr lang="en-GB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Heterostructures</a:t>
            </a:r>
            <a:endParaRPr lang="pt-PT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2000" y="5181600"/>
            <a:ext cx="39624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rgbClr val="660033"/>
                </a:solidFill>
              </a:rPr>
              <a:t>Triscone</a:t>
            </a:r>
            <a:r>
              <a:rPr lang="en-GB" sz="1800" dirty="0" smtClean="0">
                <a:solidFill>
                  <a:srgbClr val="660033"/>
                </a:solidFill>
              </a:rPr>
              <a:t>, Nature 456 624 (2008)</a:t>
            </a:r>
            <a:endParaRPr lang="pt-PT" sz="1800" dirty="0">
              <a:solidFill>
                <a:srgbClr val="66003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29989" y="290155"/>
            <a:ext cx="3048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3"/>
                </a:solidFill>
              </a:rPr>
              <a:t>Control &amp;</a:t>
            </a:r>
            <a:r>
              <a:rPr lang="en-GB" dirty="0" err="1" smtClean="0">
                <a:solidFill>
                  <a:schemeClr val="accent3"/>
                </a:solidFill>
              </a:rPr>
              <a:t>Tunability</a:t>
            </a:r>
            <a:endParaRPr lang="pt-PT" dirty="0">
              <a:solidFill>
                <a:schemeClr val="accent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34000" y="1524000"/>
            <a:ext cx="3124200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80"/>
                </a:solidFill>
              </a:rPr>
              <a:t>Spin-Orbit</a:t>
            </a:r>
            <a:endParaRPr lang="pt-PT" dirty="0">
              <a:solidFill>
                <a:srgbClr val="80008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34000" y="2057400"/>
            <a:ext cx="3124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Disorder 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34000" y="2590800"/>
            <a:ext cx="3124200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80"/>
                </a:solidFill>
              </a:rPr>
              <a:t>Magnetism</a:t>
            </a:r>
            <a:endParaRPr lang="pt-PT" dirty="0">
              <a:solidFill>
                <a:srgbClr val="80008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62000" y="6248400"/>
            <a:ext cx="39624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663300"/>
                </a:solidFill>
              </a:rPr>
              <a:t>PRB 85, 020457 (2012)</a:t>
            </a:r>
            <a:endParaRPr lang="pt-PT" sz="1800" dirty="0">
              <a:solidFill>
                <a:srgbClr val="663300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762000" y="5943600"/>
            <a:ext cx="3962400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1800" dirty="0" smtClean="0">
                <a:solidFill>
                  <a:srgbClr val="663300"/>
                </a:solidFill>
              </a:rPr>
              <a:t>PRL 104, 126803 (2010)</a:t>
            </a:r>
            <a:endParaRPr lang="pt-PT" sz="1800" dirty="0">
              <a:solidFill>
                <a:srgbClr val="6633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05400" y="4572000"/>
            <a:ext cx="3505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 Localization</a:t>
            </a:r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105400" y="5156775"/>
            <a:ext cx="35052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80"/>
                </a:solidFill>
              </a:rPr>
              <a:t>Exotic Quantum Matter</a:t>
            </a:r>
            <a:endParaRPr lang="pt-PT" dirty="0">
              <a:solidFill>
                <a:srgbClr val="800080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2000" y="5562600"/>
            <a:ext cx="3962400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1800" dirty="0" err="1" smtClean="0">
                <a:solidFill>
                  <a:srgbClr val="660033"/>
                </a:solidFill>
              </a:rPr>
              <a:t>Lesueur</a:t>
            </a:r>
            <a:r>
              <a:rPr lang="pt-PT" sz="1800" dirty="0" smtClean="0">
                <a:solidFill>
                  <a:srgbClr val="660033"/>
                </a:solidFill>
              </a:rPr>
              <a:t>, arXiv:1112.2633</a:t>
            </a:r>
            <a:endParaRPr lang="pt-PT" sz="1800" dirty="0">
              <a:solidFill>
                <a:srgbClr val="660033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34000" y="3124200"/>
            <a:ext cx="3124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E Field effect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9" name="CaixaDeTexto 15"/>
          <p:cNvSpPr txBox="1"/>
          <p:nvPr/>
        </p:nvSpPr>
        <p:spPr>
          <a:xfrm>
            <a:off x="5105400" y="6225120"/>
            <a:ext cx="3505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 Topology</a:t>
            </a:r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3949732"/>
            <a:ext cx="3505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/>
                </a:solidFill>
              </a:rPr>
              <a:t>Relevance</a:t>
            </a:r>
            <a:endParaRPr lang="en-GB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" y="228600"/>
            <a:ext cx="5638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Mocking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Cuprates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2" y="41636"/>
            <a:ext cx="4587050" cy="33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0" y="3762553"/>
            <a:ext cx="5286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466078"/>
            <a:ext cx="3657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Electric Field Effect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13781"/>
            <a:ext cx="3657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2D LTO/STO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348" y="2050853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5">
                    <a:lumMod val="25000"/>
                  </a:schemeClr>
                </a:solidFill>
              </a:rPr>
              <a:t>+</a:t>
            </a:r>
            <a:endParaRPr lang="en-GB" sz="5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014" y="3772256"/>
            <a:ext cx="368598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C00000"/>
                </a:solidFill>
              </a:rPr>
              <a:t>Pseudogap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57890"/>
            <a:ext cx="9144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Mannhart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et al., Nature 502, 528 (2013)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4724400"/>
            <a:ext cx="3276599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Higher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Tc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by coupling to a metallic layer?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1" y="34319"/>
            <a:ext cx="42195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5" y="3799492"/>
            <a:ext cx="546537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8665"/>
            <a:ext cx="4572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chemeClr val="bg2">
                    <a:lumMod val="75000"/>
                  </a:schemeClr>
                </a:solidFill>
              </a:rPr>
              <a:t>Graphene</a:t>
            </a:r>
            <a:endParaRPr lang="en-GB" sz="4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199"/>
            <a:ext cx="4572000" cy="76944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Granular Sn</a:t>
            </a:r>
            <a:endParaRPr lang="en-GB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640" y="1038106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+</a:t>
            </a:r>
            <a:endParaRPr lang="en-GB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890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Sn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191000"/>
            <a:ext cx="29718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Stabilization    of SC fluctuations?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7239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</a:rPr>
              <a:t>Allain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</a:rPr>
              <a:t>Bouchiat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</a:rPr>
              <a:t>, et al., Nat. Mat. 11, 590 (2012) </a:t>
            </a:r>
            <a:endParaRPr lang="en-GB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Freeform 8"/>
          <p:cNvSpPr>
            <a:spLocks/>
          </p:cNvSpPr>
          <p:nvPr/>
        </p:nvSpPr>
        <p:spPr bwMode="auto">
          <a:xfrm>
            <a:off x="1371600" y="609600"/>
            <a:ext cx="2517775" cy="2074863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115" y="249"/>
              </a:cxn>
              <a:cxn ang="0">
                <a:pos x="277" y="203"/>
              </a:cxn>
              <a:cxn ang="0">
                <a:pos x="357" y="168"/>
              </a:cxn>
              <a:cxn ang="0">
                <a:pos x="530" y="122"/>
              </a:cxn>
              <a:cxn ang="0">
                <a:pos x="853" y="30"/>
              </a:cxn>
              <a:cxn ang="0">
                <a:pos x="887" y="7"/>
              </a:cxn>
              <a:cxn ang="0">
                <a:pos x="991" y="134"/>
              </a:cxn>
              <a:cxn ang="0">
                <a:pos x="1025" y="168"/>
              </a:cxn>
              <a:cxn ang="0">
                <a:pos x="1141" y="318"/>
              </a:cxn>
              <a:cxn ang="0">
                <a:pos x="1313" y="502"/>
              </a:cxn>
              <a:cxn ang="0">
                <a:pos x="1475" y="560"/>
              </a:cxn>
              <a:cxn ang="0">
                <a:pos x="1509" y="571"/>
              </a:cxn>
              <a:cxn ang="0">
                <a:pos x="1544" y="583"/>
              </a:cxn>
              <a:cxn ang="0">
                <a:pos x="1555" y="710"/>
              </a:cxn>
              <a:cxn ang="0">
                <a:pos x="1394" y="975"/>
              </a:cxn>
              <a:cxn ang="0">
                <a:pos x="1348" y="1009"/>
              </a:cxn>
              <a:cxn ang="0">
                <a:pos x="1325" y="1044"/>
              </a:cxn>
              <a:cxn ang="0">
                <a:pos x="1256" y="1090"/>
              </a:cxn>
              <a:cxn ang="0">
                <a:pos x="1221" y="1286"/>
              </a:cxn>
              <a:cxn ang="0">
                <a:pos x="979" y="1217"/>
              </a:cxn>
              <a:cxn ang="0">
                <a:pos x="841" y="1228"/>
              </a:cxn>
              <a:cxn ang="0">
                <a:pos x="749" y="1297"/>
              </a:cxn>
              <a:cxn ang="0">
                <a:pos x="484" y="1217"/>
              </a:cxn>
              <a:cxn ang="0">
                <a:pos x="426" y="1170"/>
              </a:cxn>
              <a:cxn ang="0">
                <a:pos x="392" y="1044"/>
              </a:cxn>
              <a:cxn ang="0">
                <a:pos x="300" y="1021"/>
              </a:cxn>
              <a:cxn ang="0">
                <a:pos x="231" y="975"/>
              </a:cxn>
              <a:cxn ang="0">
                <a:pos x="196" y="952"/>
              </a:cxn>
              <a:cxn ang="0">
                <a:pos x="115" y="871"/>
              </a:cxn>
              <a:cxn ang="0">
                <a:pos x="46" y="767"/>
              </a:cxn>
              <a:cxn ang="0">
                <a:pos x="58" y="641"/>
              </a:cxn>
              <a:cxn ang="0">
                <a:pos x="184" y="491"/>
              </a:cxn>
              <a:cxn ang="0">
                <a:pos x="334" y="353"/>
              </a:cxn>
              <a:cxn ang="0">
                <a:pos x="357" y="329"/>
              </a:cxn>
              <a:cxn ang="0">
                <a:pos x="426" y="318"/>
              </a:cxn>
              <a:cxn ang="0">
                <a:pos x="542" y="191"/>
              </a:cxn>
              <a:cxn ang="0">
                <a:pos x="611" y="145"/>
              </a:cxn>
              <a:cxn ang="0">
                <a:pos x="807" y="134"/>
              </a:cxn>
              <a:cxn ang="0">
                <a:pos x="933" y="122"/>
              </a:cxn>
              <a:cxn ang="0">
                <a:pos x="1012" y="101"/>
              </a:cxn>
            </a:cxnLst>
            <a:rect l="0" t="0" r="r" b="b"/>
            <a:pathLst>
              <a:path w="1586" h="1307">
                <a:moveTo>
                  <a:pt x="0" y="318"/>
                </a:moveTo>
                <a:cubicBezTo>
                  <a:pt x="40" y="298"/>
                  <a:pt x="73" y="266"/>
                  <a:pt x="115" y="249"/>
                </a:cubicBezTo>
                <a:cubicBezTo>
                  <a:pt x="167" y="228"/>
                  <a:pt x="223" y="218"/>
                  <a:pt x="277" y="203"/>
                </a:cubicBezTo>
                <a:cubicBezTo>
                  <a:pt x="305" y="195"/>
                  <a:pt x="330" y="178"/>
                  <a:pt x="357" y="168"/>
                </a:cubicBezTo>
                <a:cubicBezTo>
                  <a:pt x="396" y="154"/>
                  <a:pt x="492" y="132"/>
                  <a:pt x="530" y="122"/>
                </a:cubicBezTo>
                <a:cubicBezTo>
                  <a:pt x="639" y="93"/>
                  <a:pt x="743" y="54"/>
                  <a:pt x="853" y="30"/>
                </a:cubicBezTo>
                <a:cubicBezTo>
                  <a:pt x="864" y="22"/>
                  <a:pt x="874" y="9"/>
                  <a:pt x="887" y="7"/>
                </a:cubicBezTo>
                <a:cubicBezTo>
                  <a:pt x="926" y="0"/>
                  <a:pt x="976" y="112"/>
                  <a:pt x="991" y="134"/>
                </a:cubicBezTo>
                <a:cubicBezTo>
                  <a:pt x="1000" y="147"/>
                  <a:pt x="1015" y="155"/>
                  <a:pt x="1025" y="168"/>
                </a:cubicBezTo>
                <a:cubicBezTo>
                  <a:pt x="1065" y="218"/>
                  <a:pt x="1100" y="269"/>
                  <a:pt x="1141" y="318"/>
                </a:cubicBezTo>
                <a:cubicBezTo>
                  <a:pt x="1187" y="374"/>
                  <a:pt x="1238" y="478"/>
                  <a:pt x="1313" y="502"/>
                </a:cubicBezTo>
                <a:cubicBezTo>
                  <a:pt x="1362" y="534"/>
                  <a:pt x="1419" y="541"/>
                  <a:pt x="1475" y="560"/>
                </a:cubicBezTo>
                <a:cubicBezTo>
                  <a:pt x="1486" y="564"/>
                  <a:pt x="1498" y="567"/>
                  <a:pt x="1509" y="571"/>
                </a:cubicBezTo>
                <a:cubicBezTo>
                  <a:pt x="1521" y="575"/>
                  <a:pt x="1544" y="583"/>
                  <a:pt x="1544" y="583"/>
                </a:cubicBezTo>
                <a:cubicBezTo>
                  <a:pt x="1586" y="645"/>
                  <a:pt x="1566" y="599"/>
                  <a:pt x="1555" y="710"/>
                </a:cubicBezTo>
                <a:cubicBezTo>
                  <a:pt x="1540" y="860"/>
                  <a:pt x="1556" y="933"/>
                  <a:pt x="1394" y="975"/>
                </a:cubicBezTo>
                <a:cubicBezTo>
                  <a:pt x="1379" y="986"/>
                  <a:pt x="1361" y="996"/>
                  <a:pt x="1348" y="1009"/>
                </a:cubicBezTo>
                <a:cubicBezTo>
                  <a:pt x="1338" y="1019"/>
                  <a:pt x="1335" y="1035"/>
                  <a:pt x="1325" y="1044"/>
                </a:cubicBezTo>
                <a:cubicBezTo>
                  <a:pt x="1304" y="1062"/>
                  <a:pt x="1256" y="1090"/>
                  <a:pt x="1256" y="1090"/>
                </a:cubicBezTo>
                <a:cubicBezTo>
                  <a:pt x="1231" y="1162"/>
                  <a:pt x="1229" y="1199"/>
                  <a:pt x="1221" y="1286"/>
                </a:cubicBezTo>
                <a:cubicBezTo>
                  <a:pt x="923" y="1267"/>
                  <a:pt x="1116" y="1307"/>
                  <a:pt x="979" y="1217"/>
                </a:cubicBezTo>
                <a:cubicBezTo>
                  <a:pt x="933" y="1221"/>
                  <a:pt x="886" y="1219"/>
                  <a:pt x="841" y="1228"/>
                </a:cubicBezTo>
                <a:cubicBezTo>
                  <a:pt x="797" y="1237"/>
                  <a:pt x="807" y="1279"/>
                  <a:pt x="749" y="1297"/>
                </a:cubicBezTo>
                <a:cubicBezTo>
                  <a:pt x="635" y="1285"/>
                  <a:pt x="582" y="1266"/>
                  <a:pt x="484" y="1217"/>
                </a:cubicBezTo>
                <a:cubicBezTo>
                  <a:pt x="467" y="1199"/>
                  <a:pt x="439" y="1191"/>
                  <a:pt x="426" y="1170"/>
                </a:cubicBezTo>
                <a:cubicBezTo>
                  <a:pt x="403" y="1133"/>
                  <a:pt x="416" y="1080"/>
                  <a:pt x="392" y="1044"/>
                </a:cubicBezTo>
                <a:cubicBezTo>
                  <a:pt x="386" y="1035"/>
                  <a:pt x="313" y="1024"/>
                  <a:pt x="300" y="1021"/>
                </a:cubicBezTo>
                <a:cubicBezTo>
                  <a:pt x="277" y="1006"/>
                  <a:pt x="254" y="990"/>
                  <a:pt x="231" y="975"/>
                </a:cubicBezTo>
                <a:cubicBezTo>
                  <a:pt x="219" y="967"/>
                  <a:pt x="196" y="952"/>
                  <a:pt x="196" y="952"/>
                </a:cubicBezTo>
                <a:cubicBezTo>
                  <a:pt x="143" y="872"/>
                  <a:pt x="177" y="890"/>
                  <a:pt x="115" y="871"/>
                </a:cubicBezTo>
                <a:cubicBezTo>
                  <a:pt x="81" y="836"/>
                  <a:pt x="62" y="812"/>
                  <a:pt x="46" y="767"/>
                </a:cubicBezTo>
                <a:cubicBezTo>
                  <a:pt x="50" y="725"/>
                  <a:pt x="49" y="682"/>
                  <a:pt x="58" y="641"/>
                </a:cubicBezTo>
                <a:cubicBezTo>
                  <a:pt x="70" y="586"/>
                  <a:pt x="150" y="530"/>
                  <a:pt x="184" y="491"/>
                </a:cubicBezTo>
                <a:cubicBezTo>
                  <a:pt x="236" y="432"/>
                  <a:pt x="264" y="406"/>
                  <a:pt x="334" y="353"/>
                </a:cubicBezTo>
                <a:cubicBezTo>
                  <a:pt x="343" y="346"/>
                  <a:pt x="347" y="333"/>
                  <a:pt x="357" y="329"/>
                </a:cubicBezTo>
                <a:cubicBezTo>
                  <a:pt x="379" y="321"/>
                  <a:pt x="403" y="322"/>
                  <a:pt x="426" y="318"/>
                </a:cubicBezTo>
                <a:cubicBezTo>
                  <a:pt x="481" y="282"/>
                  <a:pt x="504" y="247"/>
                  <a:pt x="542" y="191"/>
                </a:cubicBezTo>
                <a:cubicBezTo>
                  <a:pt x="557" y="168"/>
                  <a:pt x="588" y="160"/>
                  <a:pt x="611" y="145"/>
                </a:cubicBezTo>
                <a:cubicBezTo>
                  <a:pt x="665" y="109"/>
                  <a:pt x="742" y="138"/>
                  <a:pt x="807" y="134"/>
                </a:cubicBezTo>
                <a:cubicBezTo>
                  <a:pt x="902" y="120"/>
                  <a:pt x="860" y="122"/>
                  <a:pt x="933" y="122"/>
                </a:cubicBezTo>
                <a:lnTo>
                  <a:pt x="1012" y="101"/>
                </a:lnTo>
              </a:path>
            </a:pathLst>
          </a:custGeom>
          <a:noFill/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226217" y="-4375"/>
            <a:ext cx="2643188" cy="1828800"/>
            <a:chOff x="91" y="1383"/>
            <a:chExt cx="2114" cy="1045"/>
          </a:xfrm>
        </p:grpSpPr>
        <p:pic>
          <p:nvPicPr>
            <p:cNvPr id="12" name="Picture 155"/>
            <p:cNvPicPr>
              <a:picLocks noChangeAspect="1" noChangeArrowheads="1"/>
            </p:cNvPicPr>
            <p:nvPr/>
          </p:nvPicPr>
          <p:blipFill>
            <a:blip r:embed="rId2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13" name="Picture 156"/>
            <p:cNvPicPr>
              <a:picLocks noChangeAspect="1" noChangeArrowheads="1"/>
            </p:cNvPicPr>
            <p:nvPr/>
          </p:nvPicPr>
          <p:blipFill>
            <a:blip r:embed="rId3"/>
            <a:srcRect t="34189" r="21489" b="32257"/>
            <a:stretch>
              <a:fillRect/>
            </a:stretch>
          </p:blipFill>
          <p:spPr bwMode="auto">
            <a:xfrm>
              <a:off x="391" y="1565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15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46344"/>
            <a:ext cx="2318863" cy="13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255119"/>
            <a:ext cx="3343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4" y="4052539"/>
            <a:ext cx="2472934" cy="248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30" y="2035834"/>
            <a:ext cx="32004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Far from equilibrium</a:t>
            </a:r>
            <a:endParaRPr lang="en-GB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1865" y="2268964"/>
            <a:ext cx="2569131" cy="830997"/>
          </a:xfrm>
          <a:prstGeom prst="rect">
            <a:avLst/>
          </a:prstGeom>
          <a:solidFill>
            <a:srgbClr val="4E1A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Grainy</a:t>
            </a:r>
            <a:endParaRPr lang="en-GB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3952" y="5293341"/>
            <a:ext cx="323849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Packed</a:t>
            </a:r>
            <a:endParaRPr lang="en-GB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609600"/>
            <a:ext cx="2793205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Smaller</a:t>
            </a:r>
            <a:endParaRPr lang="en-GB" sz="4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92362" y="1867964"/>
            <a:ext cx="2474395" cy="2518975"/>
          </a:xfrm>
          <a:prstGeom prst="ellipse">
            <a:avLst/>
          </a:prstGeom>
          <a:solidFill>
            <a:srgbClr val="FFCCFF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Higher     </a:t>
            </a:r>
          </a:p>
          <a:p>
            <a:r>
              <a:rPr lang="en-GB" sz="4400" dirty="0" err="1" smtClean="0">
                <a:solidFill>
                  <a:srgbClr val="7030A0"/>
                </a:solidFill>
              </a:rPr>
              <a:t>T</a:t>
            </a:r>
            <a:r>
              <a:rPr lang="en-GB" sz="4400" baseline="-25000" dirty="0" err="1" smtClean="0">
                <a:solidFill>
                  <a:srgbClr val="7030A0"/>
                </a:solidFill>
              </a:rPr>
              <a:t>c</a:t>
            </a:r>
            <a:r>
              <a:rPr lang="en-GB" sz="44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1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4846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Transient Superconductivity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6800" y="1099789"/>
            <a:ext cx="3466860" cy="2246768"/>
            <a:chOff x="4395152" y="88612"/>
            <a:chExt cx="3466860" cy="2246768"/>
          </a:xfrm>
        </p:grpSpPr>
        <p:sp>
          <p:nvSpPr>
            <p:cNvPr id="2" name="TextBox 1"/>
            <p:cNvSpPr txBox="1"/>
            <p:nvPr/>
          </p:nvSpPr>
          <p:spPr>
            <a:xfrm>
              <a:off x="4405312" y="1750605"/>
              <a:ext cx="345670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ARPES</a:t>
              </a:r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5312" y="673387"/>
              <a:ext cx="3456700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Femtosecond Pulses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95152" y="88612"/>
              <a:ext cx="3466860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Pump &amp; Probe</a:t>
              </a:r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" y="613350"/>
            <a:ext cx="4101444" cy="356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" y="5638800"/>
            <a:ext cx="8410335" cy="11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57650"/>
            <a:ext cx="906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1962"/>
            <a:ext cx="8305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How to enhance?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4191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Engineering of </a:t>
            </a:r>
            <a:r>
              <a:rPr lang="en-GB" dirty="0" err="1" smtClean="0">
                <a:solidFill>
                  <a:schemeClr val="bg1"/>
                </a:solidFill>
              </a:rPr>
              <a:t>nano</a:t>
            </a:r>
            <a:r>
              <a:rPr lang="en-GB" dirty="0" smtClean="0">
                <a:solidFill>
                  <a:schemeClr val="bg1"/>
                </a:solidFill>
              </a:rPr>
              <a:t>-structured materials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895600"/>
            <a:ext cx="48006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3">
                    <a:lumMod val="95000"/>
                  </a:schemeClr>
                </a:solidFill>
              </a:rPr>
              <a:t>Suppresion</a:t>
            </a:r>
            <a:r>
              <a:rPr lang="en-GB" dirty="0" smtClean="0">
                <a:solidFill>
                  <a:schemeClr val="accent3">
                    <a:lumMod val="95000"/>
                  </a:schemeClr>
                </a:solidFill>
              </a:rPr>
              <a:t> of phase fluctuations by controlled coupling.</a:t>
            </a:r>
            <a:endParaRPr lang="en-GB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972050"/>
            <a:ext cx="5105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Steady non-thermal superconductivity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52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228600"/>
            <a:ext cx="233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72366"/>
            <a:ext cx="2819400" cy="131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315200" y="457200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1966</a:t>
            </a:r>
            <a:endParaRPr lang="pt-PT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3"/>
                </a:solidFill>
              </a:rPr>
              <a:t>+Experimental control</a:t>
            </a:r>
            <a:endParaRPr lang="pt-PT" dirty="0">
              <a:solidFill>
                <a:schemeClr val="accent3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2444233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+Predictive  power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Seta para baixo 13"/>
          <p:cNvSpPr/>
          <p:nvPr/>
        </p:nvSpPr>
        <p:spPr bwMode="auto">
          <a:xfrm>
            <a:off x="685800" y="1259839"/>
            <a:ext cx="1143000" cy="1090541"/>
          </a:xfrm>
          <a:prstGeom prst="downArrow">
            <a:avLst/>
          </a:prstGeom>
          <a:solidFill>
            <a:schemeClr val="accent6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15200" y="2274956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1995</a:t>
            </a:r>
            <a:endParaRPr lang="pt-PT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380" y="3926764"/>
            <a:ext cx="1845883" cy="11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0808"/>
            <a:ext cx="1504781" cy="15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4"/>
          <p:cNvSpPr txBox="1"/>
          <p:nvPr/>
        </p:nvSpPr>
        <p:spPr>
          <a:xfrm>
            <a:off x="7467600" y="3926764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Now</a:t>
            </a:r>
            <a:endParaRPr lang="pt-PT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529" y="5404525"/>
            <a:ext cx="1168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C00000"/>
                </a:solidFill>
              </a:rPr>
              <a:t>?</a:t>
            </a:r>
            <a:endParaRPr lang="en-GB" sz="8000" b="1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94" y="3827227"/>
            <a:ext cx="1943484" cy="12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471" y="5342970"/>
            <a:ext cx="6441058" cy="14465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660033"/>
                </a:solidFill>
              </a:rPr>
              <a:t>Engineering of high </a:t>
            </a:r>
            <a:r>
              <a:rPr lang="en-GB" sz="4400" dirty="0" err="1" smtClean="0">
                <a:solidFill>
                  <a:srgbClr val="660033"/>
                </a:solidFill>
              </a:rPr>
              <a:t>T</a:t>
            </a:r>
            <a:r>
              <a:rPr lang="en-GB" sz="4400" baseline="-25000" dirty="0" err="1" smtClean="0">
                <a:solidFill>
                  <a:srgbClr val="660033"/>
                </a:solidFill>
              </a:rPr>
              <a:t>c</a:t>
            </a:r>
            <a:r>
              <a:rPr lang="en-GB" sz="4400" dirty="0" smtClean="0">
                <a:solidFill>
                  <a:srgbClr val="660033"/>
                </a:solidFill>
              </a:rPr>
              <a:t> materials </a:t>
            </a:r>
            <a:endParaRPr lang="en-GB" sz="4400" dirty="0">
              <a:solidFill>
                <a:srgbClr val="660033"/>
              </a:solidFill>
            </a:endParaRPr>
          </a:p>
        </p:txBody>
      </p: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-1242" y="3878675"/>
            <a:ext cx="1811036" cy="1208782"/>
            <a:chOff x="91" y="1383"/>
            <a:chExt cx="2344" cy="1045"/>
          </a:xfrm>
        </p:grpSpPr>
        <p:pic>
          <p:nvPicPr>
            <p:cNvPr id="20" name="Picture 155"/>
            <p:cNvPicPr>
              <a:picLocks noChangeAspect="1" noChangeArrowheads="1"/>
            </p:cNvPicPr>
            <p:nvPr/>
          </p:nvPicPr>
          <p:blipFill>
            <a:blip r:embed="rId7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1" name="Picture 156"/>
            <p:cNvPicPr>
              <a:picLocks noChangeAspect="1" noChangeArrowheads="1"/>
            </p:cNvPicPr>
            <p:nvPr/>
          </p:nvPicPr>
          <p:blipFill>
            <a:blip r:embed="rId8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23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4724400" y="5547360"/>
            <a:ext cx="1442720" cy="436880"/>
          </a:xfrm>
          <a:custGeom>
            <a:avLst/>
            <a:gdLst>
              <a:gd name="connsiteX0" fmla="*/ 0 w 1442720"/>
              <a:gd name="connsiteY0" fmla="*/ 0 h 436880"/>
              <a:gd name="connsiteX1" fmla="*/ 142240 w 1442720"/>
              <a:gd name="connsiteY1" fmla="*/ 50800 h 436880"/>
              <a:gd name="connsiteX2" fmla="*/ 172720 w 1442720"/>
              <a:gd name="connsiteY2" fmla="*/ 60960 h 436880"/>
              <a:gd name="connsiteX3" fmla="*/ 254000 w 1442720"/>
              <a:gd name="connsiteY3" fmla="*/ 91440 h 436880"/>
              <a:gd name="connsiteX4" fmla="*/ 314960 w 1442720"/>
              <a:gd name="connsiteY4" fmla="*/ 101600 h 436880"/>
              <a:gd name="connsiteX5" fmla="*/ 436880 w 1442720"/>
              <a:gd name="connsiteY5" fmla="*/ 142240 h 436880"/>
              <a:gd name="connsiteX6" fmla="*/ 477520 w 1442720"/>
              <a:gd name="connsiteY6" fmla="*/ 152400 h 436880"/>
              <a:gd name="connsiteX7" fmla="*/ 528320 w 1442720"/>
              <a:gd name="connsiteY7" fmla="*/ 162560 h 436880"/>
              <a:gd name="connsiteX8" fmla="*/ 558800 w 1442720"/>
              <a:gd name="connsiteY8" fmla="*/ 172720 h 436880"/>
              <a:gd name="connsiteX9" fmla="*/ 660400 w 1442720"/>
              <a:gd name="connsiteY9" fmla="*/ 193040 h 436880"/>
              <a:gd name="connsiteX10" fmla="*/ 690880 w 1442720"/>
              <a:gd name="connsiteY10" fmla="*/ 203200 h 436880"/>
              <a:gd name="connsiteX11" fmla="*/ 751840 w 1442720"/>
              <a:gd name="connsiteY11" fmla="*/ 213360 h 436880"/>
              <a:gd name="connsiteX12" fmla="*/ 822960 w 1442720"/>
              <a:gd name="connsiteY12" fmla="*/ 233680 h 436880"/>
              <a:gd name="connsiteX13" fmla="*/ 873760 w 1442720"/>
              <a:gd name="connsiteY13" fmla="*/ 243840 h 436880"/>
              <a:gd name="connsiteX14" fmla="*/ 944880 w 1442720"/>
              <a:gd name="connsiteY14" fmla="*/ 264160 h 436880"/>
              <a:gd name="connsiteX15" fmla="*/ 1056640 w 1442720"/>
              <a:gd name="connsiteY15" fmla="*/ 294640 h 436880"/>
              <a:gd name="connsiteX16" fmla="*/ 1127760 w 1442720"/>
              <a:gd name="connsiteY16" fmla="*/ 314960 h 436880"/>
              <a:gd name="connsiteX17" fmla="*/ 1280160 w 1442720"/>
              <a:gd name="connsiteY17" fmla="*/ 335280 h 436880"/>
              <a:gd name="connsiteX18" fmla="*/ 1381760 w 1442720"/>
              <a:gd name="connsiteY18" fmla="*/ 365760 h 436880"/>
              <a:gd name="connsiteX19" fmla="*/ 1442720 w 1442720"/>
              <a:gd name="connsiteY19" fmla="*/ 386080 h 436880"/>
              <a:gd name="connsiteX20" fmla="*/ 1381760 w 1442720"/>
              <a:gd name="connsiteY20" fmla="*/ 406400 h 436880"/>
              <a:gd name="connsiteX21" fmla="*/ 1371600 w 1442720"/>
              <a:gd name="connsiteY21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720" h="436880">
                <a:moveTo>
                  <a:pt x="0" y="0"/>
                </a:moveTo>
                <a:cubicBezTo>
                  <a:pt x="193968" y="64656"/>
                  <a:pt x="13231" y="2422"/>
                  <a:pt x="142240" y="50800"/>
                </a:cubicBezTo>
                <a:cubicBezTo>
                  <a:pt x="152268" y="54560"/>
                  <a:pt x="162692" y="57200"/>
                  <a:pt x="172720" y="60960"/>
                </a:cubicBezTo>
                <a:cubicBezTo>
                  <a:pt x="184226" y="65275"/>
                  <a:pt x="235132" y="87247"/>
                  <a:pt x="254000" y="91440"/>
                </a:cubicBezTo>
                <a:cubicBezTo>
                  <a:pt x="274110" y="95909"/>
                  <a:pt x="295111" y="96086"/>
                  <a:pt x="314960" y="101600"/>
                </a:cubicBezTo>
                <a:cubicBezTo>
                  <a:pt x="356235" y="113065"/>
                  <a:pt x="395321" y="131850"/>
                  <a:pt x="436880" y="142240"/>
                </a:cubicBezTo>
                <a:cubicBezTo>
                  <a:pt x="450427" y="145627"/>
                  <a:pt x="463889" y="149371"/>
                  <a:pt x="477520" y="152400"/>
                </a:cubicBezTo>
                <a:cubicBezTo>
                  <a:pt x="494377" y="156146"/>
                  <a:pt x="511567" y="158372"/>
                  <a:pt x="528320" y="162560"/>
                </a:cubicBezTo>
                <a:cubicBezTo>
                  <a:pt x="538710" y="165157"/>
                  <a:pt x="548365" y="170312"/>
                  <a:pt x="558800" y="172720"/>
                </a:cubicBezTo>
                <a:cubicBezTo>
                  <a:pt x="592453" y="180486"/>
                  <a:pt x="627635" y="182118"/>
                  <a:pt x="660400" y="193040"/>
                </a:cubicBezTo>
                <a:cubicBezTo>
                  <a:pt x="670560" y="196427"/>
                  <a:pt x="680425" y="200877"/>
                  <a:pt x="690880" y="203200"/>
                </a:cubicBezTo>
                <a:cubicBezTo>
                  <a:pt x="710990" y="207669"/>
                  <a:pt x="731640" y="209320"/>
                  <a:pt x="751840" y="213360"/>
                </a:cubicBezTo>
                <a:cubicBezTo>
                  <a:pt x="846862" y="232364"/>
                  <a:pt x="745493" y="214313"/>
                  <a:pt x="822960" y="233680"/>
                </a:cubicBezTo>
                <a:cubicBezTo>
                  <a:pt x="839713" y="237868"/>
                  <a:pt x="856903" y="240094"/>
                  <a:pt x="873760" y="243840"/>
                </a:cubicBezTo>
                <a:cubicBezTo>
                  <a:pt x="899963" y="249663"/>
                  <a:pt x="920195" y="254903"/>
                  <a:pt x="944880" y="264160"/>
                </a:cubicBezTo>
                <a:cubicBezTo>
                  <a:pt x="1051666" y="304205"/>
                  <a:pt x="936057" y="267844"/>
                  <a:pt x="1056640" y="294640"/>
                </a:cubicBezTo>
                <a:cubicBezTo>
                  <a:pt x="1154571" y="316402"/>
                  <a:pt x="1006057" y="292832"/>
                  <a:pt x="1127760" y="314960"/>
                </a:cubicBezTo>
                <a:cubicBezTo>
                  <a:pt x="1184208" y="325223"/>
                  <a:pt x="1222664" y="326435"/>
                  <a:pt x="1280160" y="335280"/>
                </a:cubicBezTo>
                <a:cubicBezTo>
                  <a:pt x="1344702" y="345210"/>
                  <a:pt x="1319300" y="343047"/>
                  <a:pt x="1381760" y="365760"/>
                </a:cubicBezTo>
                <a:cubicBezTo>
                  <a:pt x="1401890" y="373080"/>
                  <a:pt x="1442720" y="386080"/>
                  <a:pt x="1442720" y="386080"/>
                </a:cubicBezTo>
                <a:cubicBezTo>
                  <a:pt x="1422400" y="392853"/>
                  <a:pt x="1388533" y="386080"/>
                  <a:pt x="1381760" y="406400"/>
                </a:cubicBezTo>
                <a:lnTo>
                  <a:pt x="1371600" y="43688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85360" y="5577840"/>
            <a:ext cx="1198880" cy="487680"/>
          </a:xfrm>
          <a:custGeom>
            <a:avLst/>
            <a:gdLst>
              <a:gd name="connsiteX0" fmla="*/ 0 w 1198880"/>
              <a:gd name="connsiteY0" fmla="*/ 0 h 487680"/>
              <a:gd name="connsiteX1" fmla="*/ 81280 w 1198880"/>
              <a:gd name="connsiteY1" fmla="*/ 20320 h 487680"/>
              <a:gd name="connsiteX2" fmla="*/ 111760 w 1198880"/>
              <a:gd name="connsiteY2" fmla="*/ 30480 h 487680"/>
              <a:gd name="connsiteX3" fmla="*/ 152400 w 1198880"/>
              <a:gd name="connsiteY3" fmla="*/ 40640 h 487680"/>
              <a:gd name="connsiteX4" fmla="*/ 213360 w 1198880"/>
              <a:gd name="connsiteY4" fmla="*/ 60960 h 487680"/>
              <a:gd name="connsiteX5" fmla="*/ 274320 w 1198880"/>
              <a:gd name="connsiteY5" fmla="*/ 71120 h 487680"/>
              <a:gd name="connsiteX6" fmla="*/ 314960 w 1198880"/>
              <a:gd name="connsiteY6" fmla="*/ 81280 h 487680"/>
              <a:gd name="connsiteX7" fmla="*/ 365760 w 1198880"/>
              <a:gd name="connsiteY7" fmla="*/ 91440 h 487680"/>
              <a:gd name="connsiteX8" fmla="*/ 508000 w 1198880"/>
              <a:gd name="connsiteY8" fmla="*/ 132080 h 487680"/>
              <a:gd name="connsiteX9" fmla="*/ 609600 w 1198880"/>
              <a:gd name="connsiteY9" fmla="*/ 142240 h 487680"/>
              <a:gd name="connsiteX10" fmla="*/ 711200 w 1198880"/>
              <a:gd name="connsiteY10" fmla="*/ 172720 h 487680"/>
              <a:gd name="connsiteX11" fmla="*/ 782320 w 1198880"/>
              <a:gd name="connsiteY11" fmla="*/ 213360 h 487680"/>
              <a:gd name="connsiteX12" fmla="*/ 833120 w 1198880"/>
              <a:gd name="connsiteY12" fmla="*/ 264160 h 487680"/>
              <a:gd name="connsiteX13" fmla="*/ 914400 w 1198880"/>
              <a:gd name="connsiteY13" fmla="*/ 274320 h 487680"/>
              <a:gd name="connsiteX14" fmla="*/ 955040 w 1198880"/>
              <a:gd name="connsiteY14" fmla="*/ 284480 h 487680"/>
              <a:gd name="connsiteX15" fmla="*/ 995680 w 1198880"/>
              <a:gd name="connsiteY15" fmla="*/ 314960 h 487680"/>
              <a:gd name="connsiteX16" fmla="*/ 1026160 w 1198880"/>
              <a:gd name="connsiteY16" fmla="*/ 335280 h 487680"/>
              <a:gd name="connsiteX17" fmla="*/ 1046480 w 1198880"/>
              <a:gd name="connsiteY17" fmla="*/ 365760 h 487680"/>
              <a:gd name="connsiteX18" fmla="*/ 1097280 w 1198880"/>
              <a:gd name="connsiteY18" fmla="*/ 416560 h 487680"/>
              <a:gd name="connsiteX19" fmla="*/ 1168400 w 1198880"/>
              <a:gd name="connsiteY19" fmla="*/ 487680 h 487680"/>
              <a:gd name="connsiteX20" fmla="*/ 1198880 w 1198880"/>
              <a:gd name="connsiteY20" fmla="*/ 47752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8880" h="487680">
                <a:moveTo>
                  <a:pt x="0" y="0"/>
                </a:moveTo>
                <a:cubicBezTo>
                  <a:pt x="27093" y="6773"/>
                  <a:pt x="54337" y="12972"/>
                  <a:pt x="81280" y="20320"/>
                </a:cubicBezTo>
                <a:cubicBezTo>
                  <a:pt x="91612" y="23138"/>
                  <a:pt x="101462" y="27538"/>
                  <a:pt x="111760" y="30480"/>
                </a:cubicBezTo>
                <a:cubicBezTo>
                  <a:pt x="125186" y="34316"/>
                  <a:pt x="139025" y="36628"/>
                  <a:pt x="152400" y="40640"/>
                </a:cubicBezTo>
                <a:cubicBezTo>
                  <a:pt x="172916" y="46795"/>
                  <a:pt x="192580" y="55765"/>
                  <a:pt x="213360" y="60960"/>
                </a:cubicBezTo>
                <a:cubicBezTo>
                  <a:pt x="233345" y="65956"/>
                  <a:pt x="254120" y="67080"/>
                  <a:pt x="274320" y="71120"/>
                </a:cubicBezTo>
                <a:cubicBezTo>
                  <a:pt x="288012" y="73858"/>
                  <a:pt x="301329" y="78251"/>
                  <a:pt x="314960" y="81280"/>
                </a:cubicBezTo>
                <a:cubicBezTo>
                  <a:pt x="331817" y="85026"/>
                  <a:pt x="349100" y="86896"/>
                  <a:pt x="365760" y="91440"/>
                </a:cubicBezTo>
                <a:cubicBezTo>
                  <a:pt x="415923" y="105121"/>
                  <a:pt x="454562" y="126736"/>
                  <a:pt x="508000" y="132080"/>
                </a:cubicBezTo>
                <a:lnTo>
                  <a:pt x="609600" y="142240"/>
                </a:lnTo>
                <a:cubicBezTo>
                  <a:pt x="673993" y="185168"/>
                  <a:pt x="600561" y="142546"/>
                  <a:pt x="711200" y="172720"/>
                </a:cubicBezTo>
                <a:cubicBezTo>
                  <a:pt x="733015" y="178669"/>
                  <a:pt x="763221" y="200627"/>
                  <a:pt x="782320" y="213360"/>
                </a:cubicBezTo>
                <a:cubicBezTo>
                  <a:pt x="796368" y="234433"/>
                  <a:pt x="805525" y="256634"/>
                  <a:pt x="833120" y="264160"/>
                </a:cubicBezTo>
                <a:cubicBezTo>
                  <a:pt x="859462" y="271344"/>
                  <a:pt x="887467" y="269831"/>
                  <a:pt x="914400" y="274320"/>
                </a:cubicBezTo>
                <a:cubicBezTo>
                  <a:pt x="928174" y="276616"/>
                  <a:pt x="941493" y="281093"/>
                  <a:pt x="955040" y="284480"/>
                </a:cubicBezTo>
                <a:cubicBezTo>
                  <a:pt x="968587" y="294640"/>
                  <a:pt x="981901" y="305118"/>
                  <a:pt x="995680" y="314960"/>
                </a:cubicBezTo>
                <a:cubicBezTo>
                  <a:pt x="1005616" y="322057"/>
                  <a:pt x="1017526" y="326646"/>
                  <a:pt x="1026160" y="335280"/>
                </a:cubicBezTo>
                <a:cubicBezTo>
                  <a:pt x="1034794" y="343914"/>
                  <a:pt x="1038439" y="356570"/>
                  <a:pt x="1046480" y="365760"/>
                </a:cubicBezTo>
                <a:cubicBezTo>
                  <a:pt x="1062249" y="383782"/>
                  <a:pt x="1082116" y="398026"/>
                  <a:pt x="1097280" y="416560"/>
                </a:cubicBezTo>
                <a:cubicBezTo>
                  <a:pt x="1158417" y="491283"/>
                  <a:pt x="1108368" y="467669"/>
                  <a:pt x="1168400" y="487680"/>
                </a:cubicBezTo>
                <a:lnTo>
                  <a:pt x="1198880" y="47752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628900"/>
            <a:ext cx="3762568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8800" dirty="0" err="1">
                <a:solidFill>
                  <a:schemeClr val="accent5"/>
                </a:solidFill>
              </a:rPr>
              <a:t>Danke</a:t>
            </a:r>
            <a:r>
              <a:rPr lang="en-GB" sz="8800" dirty="0" smtClean="0">
                <a:solidFill>
                  <a:schemeClr val="accent5"/>
                </a:solidFill>
              </a:rPr>
              <a:t>!</a:t>
            </a:r>
            <a:endParaRPr lang="en-GB" sz="8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37625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Thin Films?</a:t>
            </a:r>
            <a:endParaRPr lang="pt-PT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2418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  <p:sp>
        <p:nvSpPr>
          <p:cNvPr id="17" name="CaixaDeTexto 7"/>
          <p:cNvSpPr txBox="1"/>
          <p:nvPr/>
        </p:nvSpPr>
        <p:spPr>
          <a:xfrm>
            <a:off x="762000" y="5105400"/>
            <a:ext cx="2895600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85000"/>
                  </a:schemeClr>
                </a:solidFill>
              </a:rPr>
              <a:t>Shell Effects</a:t>
            </a:r>
            <a:endParaRPr lang="pt-PT" sz="360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18" name="CaixaDeTexto 8"/>
          <p:cNvSpPr txBox="1"/>
          <p:nvPr/>
        </p:nvSpPr>
        <p:spPr>
          <a:xfrm>
            <a:off x="571500" y="5751731"/>
            <a:ext cx="3276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800080"/>
                </a:solidFill>
              </a:rPr>
              <a:t>Parmenter</a:t>
            </a:r>
            <a:r>
              <a:rPr lang="en-GB" sz="2000" dirty="0" smtClean="0">
                <a:solidFill>
                  <a:srgbClr val="800080"/>
                </a:solidFill>
              </a:rPr>
              <a:t>, Phys. Rev. 166, 392 (1967)</a:t>
            </a:r>
            <a:endParaRPr lang="pt-PT" sz="2000" dirty="0">
              <a:solidFill>
                <a:srgbClr val="8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664836"/>
            <a:ext cx="167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 ~ 5nm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172200" y="5751731"/>
            <a:ext cx="1143000" cy="490210"/>
          </a:xfrm>
          <a:prstGeom prst="rightArrow">
            <a:avLst/>
          </a:prstGeom>
          <a:solidFill>
            <a:schemeClr val="accent1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825" y="4843790"/>
            <a:ext cx="3581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Level Degeneracy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5704447"/>
            <a:ext cx="1600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20T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59" y="1419926"/>
            <a:ext cx="5257799" cy="37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509260" y="380999"/>
            <a:ext cx="4634739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Shape Resonances</a:t>
            </a:r>
            <a:endParaRPr lang="pt-PT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05" y="5557947"/>
            <a:ext cx="4800855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Blatt, Thompson, Phys.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 5, 6 (1963)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8600" y="381000"/>
            <a:ext cx="3581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Thin Films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0586" y="2622701"/>
            <a:ext cx="35488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Fluctuations?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0586" y="3505200"/>
            <a:ext cx="3548887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4E1A48"/>
                </a:solidFill>
              </a:rPr>
              <a:t>Charge neutrality?</a:t>
            </a:r>
            <a:endParaRPr lang="en-GB" sz="4000" dirty="0">
              <a:solidFill>
                <a:srgbClr val="4E1A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586" y="5029200"/>
            <a:ext cx="35488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Substrate?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501" y="1419926"/>
            <a:ext cx="2076196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800000"/>
                </a:solidFill>
              </a:rPr>
              <a:t>10T</a:t>
            </a:r>
            <a:r>
              <a:rPr lang="en-GB" sz="5400" baseline="-25000" dirty="0" smtClean="0">
                <a:solidFill>
                  <a:srgbClr val="800000"/>
                </a:solidFill>
              </a:rPr>
              <a:t>c</a:t>
            </a:r>
            <a:r>
              <a:rPr lang="en-GB" sz="5400" dirty="0" smtClean="0">
                <a:solidFill>
                  <a:srgbClr val="800000"/>
                </a:solidFill>
              </a:rPr>
              <a:t>!</a:t>
            </a:r>
            <a:endParaRPr lang="en-GB" sz="54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" y="6519446"/>
            <a:ext cx="84277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Bermudez, AGG, Phys</a:t>
            </a:r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. Rev. B 89, 064508 (2014) 89, 024510 (2014</a:t>
            </a:r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0586" y="5733772"/>
            <a:ext cx="35488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800" dirty="0" smtClean="0">
                <a:solidFill>
                  <a:schemeClr val="accent5">
                    <a:lumMod val="25000"/>
                  </a:schemeClr>
                </a:solidFill>
              </a:rPr>
              <a:t>Yu, et al.,Rev</a:t>
            </a:r>
            <a:r>
              <a:rPr lang="da-DK" sz="1800" dirty="0">
                <a:solidFill>
                  <a:schemeClr val="accent5">
                    <a:lumMod val="25000"/>
                  </a:schemeClr>
                </a:solidFill>
              </a:rPr>
              <a:t>. B 14, 996 (1976)</a:t>
            </a:r>
            <a:endParaRPr lang="en-GB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2088"/>
            <a:ext cx="3748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67088" cy="53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53760"/>
            <a:ext cx="381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A.M. Goldman et al.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30648"/>
            <a:ext cx="336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PRL 62 2180 (1989)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PRB 47 5931 (1993)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142999"/>
            <a:ext cx="17144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Smoother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512088"/>
            <a:ext cx="169938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Thinner 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828799"/>
            <a:ext cx="171449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Disordered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76" y="3143029"/>
            <a:ext cx="167132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3676" y="2558254"/>
            <a:ext cx="16713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8" y="4358639"/>
            <a:ext cx="18288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(anti)Vortex unbinding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160" y="1747134"/>
            <a:ext cx="4266817" cy="31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70868" y="5468205"/>
            <a:ext cx="434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Xue</a:t>
            </a:r>
            <a:r>
              <a:rPr lang="en-GB" sz="2000" dirty="0" smtClean="0"/>
              <a:t> et al., Science 306, 1915 (2004) </a:t>
            </a:r>
            <a:endParaRPr lang="pt-P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" y="1752600"/>
            <a:ext cx="4114800" cy="31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6200" y="5460048"/>
            <a:ext cx="44196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Shih et al., Science 324, 1314 (2009)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228600"/>
            <a:ext cx="3048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2000 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971800" y="228600"/>
            <a:ext cx="61722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Atomic</a:t>
            </a:r>
            <a:r>
              <a:rPr lang="pt-PT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scale</a:t>
            </a:r>
            <a:r>
              <a:rPr lang="pt-PT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control </a:t>
            </a:r>
            <a:endParaRPr lang="pt-P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0840" y="3124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Pb</a:t>
            </a:r>
            <a:endParaRPr lang="pt-PT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38850"/>
            <a:ext cx="893806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Size effects but not higher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Tc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21714</TotalTime>
  <Words>1119</Words>
  <Application>Microsoft Office PowerPoint</Application>
  <PresentationFormat>On-screen Show (4:3)</PresentationFormat>
  <Paragraphs>303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copa</cp:lastModifiedBy>
  <cp:revision>1440</cp:revision>
  <dcterms:created xsi:type="dcterms:W3CDTF">2008-03-20T03:33:21Z</dcterms:created>
  <dcterms:modified xsi:type="dcterms:W3CDTF">2014-05-07T09:58:07Z</dcterms:modified>
</cp:coreProperties>
</file>