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073" r:id="rId2"/>
    <p:sldId id="1053" r:id="rId3"/>
    <p:sldId id="1011" r:id="rId4"/>
    <p:sldId id="1079" r:id="rId5"/>
    <p:sldId id="1075" r:id="rId6"/>
    <p:sldId id="1078" r:id="rId7"/>
    <p:sldId id="1083" r:id="rId8"/>
    <p:sldId id="950" r:id="rId9"/>
    <p:sldId id="1080" r:id="rId10"/>
    <p:sldId id="1084" r:id="rId11"/>
    <p:sldId id="1037" r:id="rId12"/>
    <p:sldId id="1024" r:id="rId13"/>
    <p:sldId id="1008" r:id="rId14"/>
    <p:sldId id="1085" r:id="rId15"/>
    <p:sldId id="1021" r:id="rId16"/>
    <p:sldId id="1023" r:id="rId17"/>
    <p:sldId id="1082" r:id="rId18"/>
    <p:sldId id="1081" r:id="rId19"/>
    <p:sldId id="1064" r:id="rId20"/>
    <p:sldId id="1025" r:id="rId21"/>
    <p:sldId id="1026" r:id="rId22"/>
    <p:sldId id="1071" r:id="rId23"/>
    <p:sldId id="1072" r:id="rId24"/>
    <p:sldId id="1027" r:id="rId25"/>
    <p:sldId id="1070" r:id="rId26"/>
    <p:sldId id="1029" r:id="rId27"/>
    <p:sldId id="1074" r:id="rId28"/>
    <p:sldId id="1086" r:id="rId29"/>
    <p:sldId id="1054" r:id="rId30"/>
    <p:sldId id="989" r:id="rId31"/>
    <p:sldId id="1077" r:id="rId32"/>
    <p:sldId id="1020" r:id="rId33"/>
    <p:sldId id="1076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A371A"/>
    <a:srgbClr val="008000"/>
    <a:srgbClr val="3A7986"/>
    <a:srgbClr val="DDDDDD"/>
    <a:srgbClr val="F8F8F8"/>
    <a:srgbClr val="FFCCFF"/>
    <a:srgbClr val="66CCFF"/>
    <a:srgbClr val="CC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0" autoAdjust="0"/>
    <p:restoredTop sz="84570" autoAdjust="0"/>
  </p:normalViewPr>
  <p:slideViewPr>
    <p:cSldViewPr>
      <p:cViewPr>
        <p:scale>
          <a:sx n="130" d="100"/>
          <a:sy n="130" d="100"/>
        </p:scale>
        <p:origin x="-138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BEA7564-4BD6-4169-A6F4-33FA2D6FE3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8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1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1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30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60.png"/><Relationship Id="rId7" Type="http://schemas.openxmlformats.org/officeDocument/2006/relationships/image" Target="../media/image8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5" Type="http://schemas.openxmlformats.org/officeDocument/2006/relationships/image" Target="../media/image61.png"/><Relationship Id="rId4" Type="http://schemas.openxmlformats.org/officeDocument/2006/relationships/image" Target="../media/image830.png"/><Relationship Id="rId9" Type="http://schemas.openxmlformats.org/officeDocument/2006/relationships/image" Target="../media/image8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1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7" Type="http://schemas.openxmlformats.org/officeDocument/2006/relationships/image" Target="../media/image80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0.png"/><Relationship Id="rId5" Type="http://schemas.openxmlformats.org/officeDocument/2006/relationships/image" Target="../media/image1190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60269"/>
            <a:ext cx="9144000" cy="7017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2400" dirty="0">
                <a:solidFill>
                  <a:schemeClr val="bg1"/>
                </a:solidFill>
              </a:rPr>
              <a:t>Global critical temperature in inhomogeneous superconductors induced by </a:t>
            </a:r>
            <a:r>
              <a:rPr lang="en-GB" sz="2400" dirty="0" err="1" smtClean="0">
                <a:solidFill>
                  <a:schemeClr val="bg1"/>
                </a:solidFill>
              </a:rPr>
              <a:t>multifractality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1" y="762000"/>
            <a:ext cx="9143999" cy="969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Antonio M. 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a-Garc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</a:p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Cavendish Laboratory, Cambridge University</a:t>
            </a:r>
          </a:p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http://www.tcm.phy.cam.ac.uk/~amg73/</a:t>
            </a:r>
            <a:endParaRPr lang="en-GB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4" y="5181600"/>
            <a:ext cx="5348654" cy="108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Image result for pascal naid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" name="Picture 2" descr="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1164506" cy="11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4046" y="2362200"/>
            <a:ext cx="248725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James </a:t>
            </a:r>
            <a:r>
              <a:rPr lang="en-GB" dirty="0" err="1" smtClean="0">
                <a:solidFill>
                  <a:schemeClr val="accent1">
                    <a:lumMod val="25000"/>
                  </a:schemeClr>
                </a:solidFill>
              </a:rPr>
              <a:t>Mayoh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442" y="3962400"/>
            <a:ext cx="54102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1">
                    <a:lumMod val="25000"/>
                  </a:schemeClr>
                </a:solidFill>
              </a:rPr>
              <a:t>Mayoh</a:t>
            </a:r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</a:rPr>
              <a:t>. AGG, Phys</a:t>
            </a:r>
            <a:r>
              <a:rPr lang="en-GB" sz="2000" dirty="0">
                <a:solidFill>
                  <a:schemeClr val="accent1">
                    <a:lumMod val="25000"/>
                  </a:schemeClr>
                </a:solidFill>
              </a:rPr>
              <a:t>. Rev. B 92, </a:t>
            </a:r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</a:rPr>
              <a:t>174526 (2015)</a:t>
            </a:r>
            <a:endParaRPr lang="en-GB" sz="20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78" y="4564015"/>
            <a:ext cx="335967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27" y="1916525"/>
            <a:ext cx="3724627" cy="235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14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65151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1. Superconductor becomes highly inhomogeneous</a:t>
            </a:r>
            <a:endParaRPr lang="en-GB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147" y="1752600"/>
            <a:ext cx="7543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2. </a:t>
            </a:r>
            <a:r>
              <a:rPr lang="en-GB" dirty="0" err="1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Pseudogap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phase does exist and it is likely generic</a:t>
            </a:r>
            <a:endParaRPr lang="en-GB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769" y="3124200"/>
            <a:ext cx="77724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3.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T</a:t>
            </a:r>
            <a:r>
              <a:rPr lang="en-GB" baseline="-25000" dirty="0" err="1" smtClean="0">
                <a:solidFill>
                  <a:srgbClr val="C00000"/>
                </a:solidFill>
                <a:latin typeface="+mn-lt"/>
              </a:rPr>
              <a:t>c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 always decreases with disorder</a:t>
            </a:r>
            <a:endParaRPr lang="en-GB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981290"/>
            <a:ext cx="8001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4. Order parameter has a broad distribution in space</a:t>
            </a:r>
            <a:endParaRPr lang="en-GB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769" y="5334000"/>
            <a:ext cx="7924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5. Likely the transition is </a:t>
            </a:r>
            <a:r>
              <a:rPr lang="en-GB" dirty="0" err="1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bosonic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for weak coupling</a:t>
            </a:r>
            <a:endParaRPr lang="en-GB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6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492" y="762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070C0"/>
                </a:solidFill>
              </a:rPr>
              <a:t>Inhomogeneities</a:t>
            </a:r>
            <a:r>
              <a:rPr lang="en-GB" dirty="0" smtClean="0">
                <a:solidFill>
                  <a:srgbClr val="0070C0"/>
                </a:solidFill>
              </a:rPr>
              <a:t>                              by disorder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410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Can disorder enhance superconductivity?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0" y="4419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Global </a:t>
            </a:r>
            <a:r>
              <a:rPr lang="en-GB" dirty="0" err="1" smtClean="0">
                <a:solidFill>
                  <a:schemeClr val="accent1">
                    <a:lumMod val="25000"/>
                  </a:schemeClr>
                </a:solidFill>
              </a:rPr>
              <a:t>T</a:t>
            </a:r>
            <a:r>
              <a:rPr lang="en-GB" baseline="-25000" dirty="0" err="1" smtClean="0">
                <a:solidFill>
                  <a:schemeClr val="accent1">
                    <a:lumMod val="25000"/>
                  </a:schemeClr>
                </a:solidFill>
              </a:rPr>
              <a:t>c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25907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Energy gap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3538991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Order parameter 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6429" y="3538991"/>
                <a:ext cx="1088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Δ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𝑟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429" y="3538991"/>
                <a:ext cx="108818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53200" y="3538991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C00000"/>
                </a:solidFill>
                <a:latin typeface="+mn-lt"/>
              </a:rPr>
              <a:t>Theory?</a:t>
            </a:r>
            <a:endParaRPr lang="en-GB" sz="4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3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Some bad news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" y="1493313"/>
            <a:ext cx="78867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38" y="990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800000"/>
                </a:solidFill>
              </a:rPr>
              <a:t>BdG</a:t>
            </a:r>
            <a:r>
              <a:rPr lang="en-GB" dirty="0" smtClean="0">
                <a:solidFill>
                  <a:srgbClr val="800000"/>
                </a:solidFill>
              </a:rPr>
              <a:t> too difficult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38" y="3581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BCS doable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14800"/>
            <a:ext cx="7572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111840"/>
            <a:ext cx="3467832" cy="7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138" y="6096000"/>
            <a:ext cx="351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A7986"/>
                </a:solidFill>
              </a:rPr>
              <a:t>b</a:t>
            </a:r>
            <a:r>
              <a:rPr lang="en-GB" dirty="0" smtClean="0">
                <a:solidFill>
                  <a:srgbClr val="3A7986"/>
                </a:solidFill>
              </a:rPr>
              <a:t>ut valid only if</a:t>
            </a:r>
            <a:endParaRPr lang="en-GB" dirty="0">
              <a:solidFill>
                <a:srgbClr val="3A79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4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1631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143000"/>
            <a:ext cx="43386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066800"/>
            <a:ext cx="12144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28600" y="4648200"/>
            <a:ext cx="8382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>
                    <a:lumMod val="25000"/>
                  </a:schemeClr>
                </a:solidFill>
              </a:rPr>
              <a:t>Abeles, Cohen, Cullen, Phys. Rev. </a:t>
            </a:r>
            <a:r>
              <a:rPr lang="en-GB" sz="1600" dirty="0" err="1" smtClean="0">
                <a:solidFill>
                  <a:schemeClr val="accent1">
                    <a:lumMod val="25000"/>
                  </a:schemeClr>
                </a:solidFill>
              </a:rPr>
              <a:t>Lett</a:t>
            </a:r>
            <a:r>
              <a:rPr lang="en-GB" sz="1600" dirty="0" smtClean="0">
                <a:solidFill>
                  <a:schemeClr val="accent1">
                    <a:lumMod val="25000"/>
                  </a:schemeClr>
                </a:solidFill>
              </a:rPr>
              <a:t>., 17, 632 (1966)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201516" y="381000"/>
            <a:ext cx="3016788" cy="58477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Some good news</a:t>
            </a:r>
            <a:endParaRPr lang="pt-P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 Lower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c</a:t>
            </a:r>
            <a:r>
              <a:rPr lang="en-GB" dirty="0" smtClean="0"/>
              <a:t> for strongly coupled materials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9530" y="62855"/>
            <a:ext cx="5055870" cy="10525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3600" dirty="0">
                <a:solidFill>
                  <a:schemeClr val="bg1"/>
                </a:solidFill>
                <a:latin typeface="+mn-lt"/>
              </a:rPr>
              <a:t>E</a:t>
            </a: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ngineering </a:t>
            </a:r>
            <a:r>
              <a:rPr lang="en-GB" sz="3600" dirty="0">
                <a:solidFill>
                  <a:schemeClr val="bg1"/>
                </a:solidFill>
                <a:latin typeface="+mn-lt"/>
              </a:rPr>
              <a:t>granular </a:t>
            </a: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materials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170" name="Picture 2" descr="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 bwMode="auto">
          <a:xfrm>
            <a:off x="3581400" y="3040079"/>
            <a:ext cx="3997325" cy="1295400"/>
          </a:xfrm>
          <a:prstGeom prst="wedgeRectCallout">
            <a:avLst>
              <a:gd name="adj1" fmla="val -32016"/>
              <a:gd name="adj2" fmla="val 1025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92" y="2401047"/>
            <a:ext cx="3595975" cy="28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" y="1115451"/>
            <a:ext cx="505587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+mn-lt"/>
              </a:rPr>
              <a:t>Optimal but realistic</a:t>
            </a:r>
            <a:endParaRPr lang="en-GB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3" y="1676780"/>
            <a:ext cx="242944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L ~ 5 nm</a:t>
            </a:r>
            <a:endParaRPr lang="en-GB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" y="2261555"/>
            <a:ext cx="24384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σ</a:t>
            </a:r>
            <a:r>
              <a:rPr lang="en-GB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~ 1nm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700" y="2846330"/>
                <a:ext cx="2438400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𝐶</m:t>
                      </m:r>
                      <m:r>
                        <a:rPr lang="en-GB" sz="2800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≠1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2846330"/>
                <a:ext cx="24384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699" y="6101406"/>
            <a:ext cx="250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latin typeface="+mn-lt"/>
              </a:rPr>
              <a:t>Mayoh</a:t>
            </a:r>
            <a:r>
              <a:rPr lang="en-GB" sz="1800" dirty="0" smtClean="0">
                <a:latin typeface="+mn-lt"/>
              </a:rPr>
              <a:t>, AGG., Phys</a:t>
            </a:r>
            <a:r>
              <a:rPr lang="en-GB" sz="1800" dirty="0">
                <a:latin typeface="+mn-lt"/>
              </a:rPr>
              <a:t>. Rev. B 90, 134513 (2014</a:t>
            </a:r>
            <a:r>
              <a:rPr lang="en-GB" sz="1800" dirty="0" smtClean="0">
                <a:latin typeface="+mn-lt"/>
              </a:rPr>
              <a:t>)</a:t>
            </a:r>
            <a:endParaRPr lang="en-GB" sz="1800" dirty="0"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00" y="893050"/>
            <a:ext cx="286327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wn Arrow 16"/>
          <p:cNvSpPr/>
          <p:nvPr/>
        </p:nvSpPr>
        <p:spPr bwMode="auto">
          <a:xfrm>
            <a:off x="8812226" y="1600200"/>
            <a:ext cx="334949" cy="3606711"/>
          </a:xfrm>
          <a:prstGeom prst="downArrow">
            <a:avLst/>
          </a:prstGeom>
          <a:solidFill>
            <a:srgbClr val="0070C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699" y="3307995"/>
                <a:ext cx="2426753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" y="3307995"/>
                <a:ext cx="242675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798738" y="5266699"/>
            <a:ext cx="3191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2138" y="5638800"/>
            <a:ext cx="32766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Enhancement is possible</a:t>
            </a:r>
            <a:endParaRPr lang="en-GB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8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43434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Enhancement of </a:t>
            </a:r>
            <a:r>
              <a:rPr lang="en-GB" sz="4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Tc</a:t>
            </a:r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by disorder  </a:t>
            </a:r>
            <a:endParaRPr lang="pt-PT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43200" y="4038600"/>
            <a:ext cx="48768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Bianconi</a:t>
            </a:r>
            <a:r>
              <a:rPr lang="en-GB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, et al.,  Nature 466, 841 (2010)</a:t>
            </a:r>
            <a:endParaRPr lang="pt-PT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953000" y="304800"/>
            <a:ext cx="3352800" cy="120032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Fractal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distributions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dopants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Tc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cuprates</a:t>
            </a:r>
            <a:endParaRPr lang="pt-PT" sz="24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3228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399"/>
            <a:ext cx="3409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04800" y="5029200"/>
            <a:ext cx="39624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Inhomogeneities</a:t>
            </a:r>
            <a:endParaRPr lang="pt-PT" sz="4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Seta para a esquerda e para a direita 10"/>
          <p:cNvSpPr/>
          <p:nvPr/>
        </p:nvSpPr>
        <p:spPr bwMode="auto">
          <a:xfrm>
            <a:off x="4343400" y="5029200"/>
            <a:ext cx="1981200" cy="609600"/>
          </a:xfrm>
          <a:prstGeom prst="leftRightArrow">
            <a:avLst/>
          </a:prstGeom>
          <a:solidFill>
            <a:srgbClr val="7030A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00800" y="5029200"/>
            <a:ext cx="25146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Higher </a:t>
            </a:r>
            <a:r>
              <a:rPr lang="en-GB" sz="4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GB" sz="4000" baseline="-25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endParaRPr lang="pt-PT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886200" y="5791200"/>
            <a:ext cx="3124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Calibri" panose="020F0502020204030204" pitchFamily="34" charset="0"/>
              </a:rPr>
              <a:t> </a:t>
            </a:r>
            <a:r>
              <a:rPr lang="pt-PT" sz="20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PRL 108, 017002 (2012)</a:t>
            </a:r>
            <a:endParaRPr lang="pt-PT" sz="2000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375975"/>
            <a:ext cx="31242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PRL, 98</a:t>
            </a:r>
            <a:r>
              <a:rPr lang="en-GB" sz="2000" dirty="0">
                <a:solidFill>
                  <a:srgbClr val="800000"/>
                </a:solidFill>
                <a:latin typeface="Calibri" panose="020F0502020204030204" pitchFamily="34" charset="0"/>
              </a:rPr>
              <a:t>, 027001 (2007)</a:t>
            </a:r>
          </a:p>
        </p:txBody>
      </p:sp>
    </p:spTree>
    <p:extLst>
      <p:ext uri="{BB962C8B-B14F-4D97-AF65-F5344CB8AC3E}">
        <p14:creationId xmlns:p14="http://schemas.microsoft.com/office/powerpoint/2010/main" val="25634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1828800"/>
            <a:ext cx="79819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" y="2895600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" y="4777726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6" y="5562600"/>
            <a:ext cx="438658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8" y="4098087"/>
            <a:ext cx="2938463" cy="3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oo good news? Strong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3845" y="475485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~ 0.4</a:t>
            </a:r>
            <a:endParaRPr lang="en-GB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98843" y="3712769"/>
                <a:ext cx="3979575" cy="707886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≥1000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K</m:t>
                      </m:r>
                      <m: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GB" sz="4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843" y="3712769"/>
                <a:ext cx="3979575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-5862" y="1037492"/>
            <a:ext cx="9144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Feigelman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Ioffe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Kravtsov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Yuzbashyan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98, 027001 (2007)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76046"/>
            <a:ext cx="9144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I. S.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Burmistrov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I. V. </a:t>
            </a:r>
            <a:r>
              <a:rPr lang="en-GB" sz="16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Gornyi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A. D. </a:t>
            </a:r>
            <a:r>
              <a:rPr lang="en-GB" sz="16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Mirlin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108,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017002 (2012) </a:t>
            </a:r>
            <a:endParaRPr lang="en-GB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56" y="2919046"/>
            <a:ext cx="3448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720762"/>
            <a:ext cx="994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3D MIT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843" y="4648200"/>
            <a:ext cx="397957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Mean field?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8844" y="5316754"/>
            <a:ext cx="3979576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Global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GB" baseline="-25000" dirty="0" err="1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GB" baseline="-25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8845" y="5943600"/>
            <a:ext cx="3979576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Spatial distribution?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564539"/>
            <a:ext cx="8640000" cy="586717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StarSymbol" charset="0"/>
              <a:buNone/>
            </a:pPr>
            <a:r>
              <a:rPr lang="en-US" altLang="en-US" dirty="0" smtClean="0">
                <a:solidFill>
                  <a:srgbClr val="000066"/>
                </a:solidFill>
                <a:latin typeface="+mj-lt"/>
              </a:rPr>
              <a:t>d </a:t>
            </a:r>
            <a:r>
              <a:rPr lang="en-US" altLang="en-US" dirty="0">
                <a:solidFill>
                  <a:srgbClr val="000066"/>
                </a:solidFill>
                <a:latin typeface="+mj-lt"/>
              </a:rPr>
              <a:t>= 1              An insulator for any disorder</a:t>
            </a:r>
          </a:p>
          <a:p>
            <a:pPr>
              <a:lnSpc>
                <a:spcPct val="80000"/>
              </a:lnSpc>
              <a:buFont typeface="StarSymbol" charset="0"/>
              <a:buNone/>
            </a:pPr>
            <a:endParaRPr lang="en-US" altLang="en-US" dirty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80000"/>
              </a:lnSpc>
              <a:buFont typeface="StarSymbol" charset="0"/>
              <a:buNone/>
            </a:pPr>
            <a:r>
              <a:rPr lang="en-US" altLang="en-US" dirty="0">
                <a:solidFill>
                  <a:srgbClr val="000066"/>
                </a:solidFill>
                <a:latin typeface="+mj-lt"/>
              </a:rPr>
              <a:t>d =2               An insulator for any disorder</a:t>
            </a:r>
          </a:p>
          <a:p>
            <a:pPr>
              <a:lnSpc>
                <a:spcPct val="80000"/>
              </a:lnSpc>
              <a:buFont typeface="StarSymbol" charset="0"/>
              <a:buNone/>
            </a:pPr>
            <a:endParaRPr lang="en-US" altLang="en-US" dirty="0">
              <a:solidFill>
                <a:srgbClr val="000066"/>
              </a:solidFill>
              <a:latin typeface="+mj-lt"/>
            </a:endParaRPr>
          </a:p>
          <a:p>
            <a:pPr>
              <a:lnSpc>
                <a:spcPct val="80000"/>
              </a:lnSpc>
              <a:buFont typeface="StarSymbol" charset="0"/>
              <a:buNone/>
            </a:pPr>
            <a:r>
              <a:rPr lang="en-US" altLang="en-US" dirty="0">
                <a:solidFill>
                  <a:srgbClr val="000066"/>
                </a:solidFill>
                <a:latin typeface="+mj-lt"/>
              </a:rPr>
              <a:t>d &gt; 2              Disorder strong enough: Insulator</a:t>
            </a:r>
          </a:p>
          <a:p>
            <a:pPr>
              <a:lnSpc>
                <a:spcPct val="80000"/>
              </a:lnSpc>
              <a:buFont typeface="StarSymbol" charset="0"/>
              <a:buNone/>
            </a:pPr>
            <a:r>
              <a:rPr lang="en-US" altLang="en-US" dirty="0">
                <a:solidFill>
                  <a:srgbClr val="000066"/>
                </a:solidFill>
                <a:latin typeface="+mj-lt"/>
              </a:rPr>
              <a:t>                      </a:t>
            </a:r>
            <a:r>
              <a:rPr lang="en-US" altLang="en-US" dirty="0" smtClean="0">
                <a:solidFill>
                  <a:srgbClr val="000066"/>
                </a:solidFill>
                <a:latin typeface="+mj-lt"/>
              </a:rPr>
              <a:t> Disorder </a:t>
            </a:r>
            <a:r>
              <a:rPr lang="en-US" altLang="en-US" dirty="0">
                <a:solidFill>
                  <a:srgbClr val="000066"/>
                </a:solidFill>
                <a:latin typeface="+mj-lt"/>
              </a:rPr>
              <a:t>weak enough: </a:t>
            </a:r>
            <a:r>
              <a:rPr lang="en-US" altLang="en-US" b="1" dirty="0">
                <a:solidFill>
                  <a:srgbClr val="008000"/>
                </a:solidFill>
                <a:latin typeface="+mj-lt"/>
              </a:rPr>
              <a:t>Mobility edge</a:t>
            </a:r>
          </a:p>
        </p:txBody>
      </p:sp>
      <p:pic>
        <p:nvPicPr>
          <p:cNvPr id="1495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80" y="4491630"/>
            <a:ext cx="1696320" cy="1483356"/>
          </a:xfrm>
          <a:prstGeom prst="rect">
            <a:avLst/>
          </a:prstGeom>
          <a:solidFill>
            <a:srgbClr val="FF99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19" name="Line 15"/>
          <p:cNvSpPr>
            <a:spLocks noChangeShapeType="1"/>
          </p:cNvSpPr>
          <p:nvPr/>
        </p:nvSpPr>
        <p:spPr bwMode="auto">
          <a:xfrm>
            <a:off x="6507360" y="1493437"/>
            <a:ext cx="0" cy="200469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endParaRPr lang="en-GB"/>
          </a:p>
        </p:txBody>
      </p:sp>
      <p:sp>
        <p:nvSpPr>
          <p:cNvPr id="149520" name="Line 16"/>
          <p:cNvSpPr>
            <a:spLocks noChangeShapeType="1"/>
          </p:cNvSpPr>
          <p:nvPr/>
        </p:nvSpPr>
        <p:spPr bwMode="auto">
          <a:xfrm>
            <a:off x="6576480" y="1769946"/>
            <a:ext cx="0" cy="1659054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endParaRPr lang="en-GB"/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977760" y="5364564"/>
            <a:ext cx="2557440" cy="94553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Metal Insulator Transition</a:t>
            </a:r>
          </a:p>
        </p:txBody>
      </p:sp>
      <p:sp>
        <p:nvSpPr>
          <p:cNvPr id="149527" name="Line 23"/>
          <p:cNvSpPr>
            <a:spLocks noChangeShapeType="1"/>
          </p:cNvSpPr>
          <p:nvPr/>
        </p:nvSpPr>
        <p:spPr bwMode="auto">
          <a:xfrm>
            <a:off x="3742560" y="5710200"/>
            <a:ext cx="152064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endParaRPr lang="en-GB"/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 flipH="1">
            <a:off x="5332320" y="4327655"/>
            <a:ext cx="1105920" cy="1313418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800" y="871292"/>
            <a:ext cx="8225280" cy="5115417"/>
          </a:xfrm>
        </p:spPr>
        <p:txBody>
          <a:bodyPr/>
          <a:lstStyle/>
          <a:p>
            <a:pPr marL="650890" indent="-552968">
              <a:buNone/>
            </a:pPr>
            <a:endParaRPr lang="en-US" altLang="en-US" dirty="0">
              <a:solidFill>
                <a:srgbClr val="996633"/>
              </a:solidFill>
            </a:endParaRPr>
          </a:p>
          <a:p>
            <a:pPr marL="650890" indent="-552968">
              <a:buNone/>
            </a:pPr>
            <a:endParaRPr lang="en-US" altLang="en-US" dirty="0">
              <a:solidFill>
                <a:srgbClr val="996633"/>
              </a:solidFill>
            </a:endParaRPr>
          </a:p>
        </p:txBody>
      </p:sp>
      <p:graphicFrame>
        <p:nvGraphicFramePr>
          <p:cNvPr id="166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79352"/>
              </p:ext>
            </p:extLst>
          </p:nvPr>
        </p:nvGraphicFramePr>
        <p:xfrm>
          <a:off x="2885151" y="457200"/>
          <a:ext cx="2619360" cy="76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3" imgW="838080" imgH="253800" progId="Equation.3">
                  <p:embed/>
                </p:oleObj>
              </mc:Choice>
              <mc:Fallback>
                <p:oleObj name="Equation" r:id="rId3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151" y="457200"/>
                        <a:ext cx="2619360" cy="76904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6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98024"/>
              </p:ext>
            </p:extLst>
          </p:nvPr>
        </p:nvGraphicFramePr>
        <p:xfrm>
          <a:off x="1454400" y="1524000"/>
          <a:ext cx="2219040" cy="67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Equation" r:id="rId5" imgW="1079280" imgH="419040" progId="Equation.3">
                  <p:embed/>
                </p:oleObj>
              </mc:Choice>
              <mc:Fallback>
                <p:oleObj name="Equation" r:id="rId5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400" y="1524000"/>
                        <a:ext cx="2219040" cy="67399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6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57424"/>
              </p:ext>
            </p:extLst>
          </p:nvPr>
        </p:nvGraphicFramePr>
        <p:xfrm>
          <a:off x="4379040" y="1676400"/>
          <a:ext cx="2597760" cy="48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" name="Equation" r:id="rId7" imgW="1638000" imgH="266400" progId="Equation.3">
                  <p:embed/>
                </p:oleObj>
              </mc:Choice>
              <mc:Fallback>
                <p:oleObj name="Equation" r:id="rId7" imgW="1638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040" y="1676400"/>
                        <a:ext cx="2597760" cy="48389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6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38239"/>
              </p:ext>
            </p:extLst>
          </p:nvPr>
        </p:nvGraphicFramePr>
        <p:xfrm>
          <a:off x="6262946" y="5363009"/>
          <a:ext cx="2545385" cy="59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" name="Equation" r:id="rId9" imgW="977760" imgH="253800" progId="Equation.3">
                  <p:embed/>
                </p:oleObj>
              </mc:Choice>
              <mc:Fallback>
                <p:oleObj name="Equation" r:id="rId9" imgW="977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946" y="5363009"/>
                        <a:ext cx="2545385" cy="59910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6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994"/>
              </p:ext>
            </p:extLst>
          </p:nvPr>
        </p:nvGraphicFramePr>
        <p:xfrm>
          <a:off x="664227" y="5293881"/>
          <a:ext cx="2375692" cy="69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Equation" r:id="rId11" imgW="990360" imgH="266400" progId="Equation.3">
                  <p:embed/>
                </p:oleObj>
              </mc:Choice>
              <mc:Fallback>
                <p:oleObj name="Equation" r:id="rId11" imgW="9903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27" y="5293881"/>
                        <a:ext cx="2375692" cy="69127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6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028217"/>
              </p:ext>
            </p:extLst>
          </p:nvPr>
        </p:nvGraphicFramePr>
        <p:xfrm>
          <a:off x="977760" y="3886200"/>
          <a:ext cx="1382400" cy="82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Equation" r:id="rId13" imgW="863280" imgH="520560" progId="Equation.3">
                  <p:embed/>
                </p:oleObj>
              </mc:Choice>
              <mc:Fallback>
                <p:oleObj name="Equation" r:id="rId13" imgW="8632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760" y="3886200"/>
                        <a:ext cx="1382400" cy="82952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6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766271"/>
              </p:ext>
            </p:extLst>
          </p:nvPr>
        </p:nvGraphicFramePr>
        <p:xfrm>
          <a:off x="6541311" y="3841536"/>
          <a:ext cx="2004480" cy="7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" name="Equation" r:id="rId15" imgW="1282680" imgH="520560" progId="Equation.3">
                  <p:embed/>
                </p:oleObj>
              </mc:Choice>
              <mc:Fallback>
                <p:oleObj name="Equation" r:id="rId15" imgW="1282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311" y="3841536"/>
                        <a:ext cx="2004480" cy="7604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70" name="Text Box 58"/>
          <p:cNvSpPr txBox="1">
            <a:spLocks noChangeArrowheads="1"/>
          </p:cNvSpPr>
          <p:nvPr/>
        </p:nvSpPr>
        <p:spPr bwMode="auto">
          <a:xfrm>
            <a:off x="908640" y="2945109"/>
            <a:ext cx="1520640" cy="470929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dirty="0">
                <a:solidFill>
                  <a:schemeClr val="bg1"/>
                </a:solidFill>
                <a:latin typeface="+mj-lt"/>
              </a:rPr>
              <a:t>Metal</a:t>
            </a:r>
          </a:p>
        </p:txBody>
      </p:sp>
      <p:sp>
        <p:nvSpPr>
          <p:cNvPr id="166972" name="Text Box 60"/>
          <p:cNvSpPr txBox="1">
            <a:spLocks noChangeArrowheads="1"/>
          </p:cNvSpPr>
          <p:nvPr/>
        </p:nvSpPr>
        <p:spPr bwMode="auto">
          <a:xfrm>
            <a:off x="387747" y="6192536"/>
            <a:ext cx="3117453" cy="453088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wrap="square" lIns="82945" tIns="41473" rIns="82945" bIns="4147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+mn-lt"/>
              </a:rPr>
              <a:t>Wigner-Dyson statistics</a:t>
            </a:r>
          </a:p>
        </p:txBody>
      </p:sp>
      <p:sp>
        <p:nvSpPr>
          <p:cNvPr id="166973" name="Text Box 61"/>
          <p:cNvSpPr txBox="1">
            <a:spLocks noChangeArrowheads="1"/>
          </p:cNvSpPr>
          <p:nvPr/>
        </p:nvSpPr>
        <p:spPr bwMode="auto">
          <a:xfrm>
            <a:off x="6576480" y="2945108"/>
            <a:ext cx="1866240" cy="470929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>
                <a:solidFill>
                  <a:schemeClr val="bg1"/>
                </a:solidFill>
                <a:latin typeface="Arial Unicode MS" pitchFamily="34" charset="-128"/>
              </a:rPr>
              <a:t>Insulator</a:t>
            </a:r>
          </a:p>
        </p:txBody>
      </p:sp>
      <p:sp>
        <p:nvSpPr>
          <p:cNvPr id="166975" name="Text Box 63"/>
          <p:cNvSpPr txBox="1">
            <a:spLocks noChangeArrowheads="1"/>
          </p:cNvSpPr>
          <p:nvPr/>
        </p:nvSpPr>
        <p:spPr bwMode="auto">
          <a:xfrm>
            <a:off x="6248400" y="6192536"/>
            <a:ext cx="2667000" cy="453088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wrap="square" lIns="82945" tIns="41473" rIns="82945" bIns="4147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+mn-lt"/>
              </a:rPr>
              <a:t>Poisson statistics</a:t>
            </a:r>
          </a:p>
        </p:txBody>
      </p:sp>
      <p:sp>
        <p:nvSpPr>
          <p:cNvPr id="166986" name="Text Box 74"/>
          <p:cNvSpPr txBox="1">
            <a:spLocks noChangeArrowheads="1"/>
          </p:cNvSpPr>
          <p:nvPr/>
        </p:nvSpPr>
        <p:spPr bwMode="auto">
          <a:xfrm>
            <a:off x="3466080" y="2945110"/>
            <a:ext cx="2280960" cy="470929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dirty="0">
                <a:solidFill>
                  <a:schemeClr val="bg1"/>
                </a:solidFill>
                <a:latin typeface="Arial Unicode MS" pitchFamily="34" charset="-128"/>
              </a:rPr>
              <a:t>Transition</a:t>
            </a:r>
          </a:p>
        </p:txBody>
      </p:sp>
      <p:graphicFrame>
        <p:nvGraphicFramePr>
          <p:cNvPr id="166987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43235"/>
              </p:ext>
            </p:extLst>
          </p:nvPr>
        </p:nvGraphicFramePr>
        <p:xfrm>
          <a:off x="3811680" y="3810000"/>
          <a:ext cx="1589760" cy="89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" name="Equation" r:id="rId17" imgW="1015920" imgH="545760" progId="Equation.3">
                  <p:embed/>
                </p:oleObj>
              </mc:Choice>
              <mc:Fallback>
                <p:oleObj name="Equation" r:id="rId17" imgW="10159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680" y="3810000"/>
                        <a:ext cx="1589760" cy="89865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89" name="Text Box 77"/>
          <p:cNvSpPr txBox="1">
            <a:spLocks noChangeArrowheads="1"/>
          </p:cNvSpPr>
          <p:nvPr/>
        </p:nvSpPr>
        <p:spPr bwMode="auto">
          <a:xfrm>
            <a:off x="3733800" y="5410200"/>
            <a:ext cx="2036308" cy="453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82945" tIns="41473" rIns="82945" bIns="4147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+mn-lt"/>
              </a:rPr>
              <a:t>Multifractal</a:t>
            </a:r>
            <a:endParaRPr lang="en-US" altLang="en-US" dirty="0">
              <a:latin typeface="+mn-lt"/>
            </a:endParaRPr>
          </a:p>
        </p:txBody>
      </p:sp>
      <p:sp>
        <p:nvSpPr>
          <p:cNvPr id="166990" name="Text Box 78"/>
          <p:cNvSpPr txBox="1">
            <a:spLocks noChangeArrowheads="1"/>
          </p:cNvSpPr>
          <p:nvPr/>
        </p:nvSpPr>
        <p:spPr bwMode="auto">
          <a:xfrm>
            <a:off x="3733800" y="6192536"/>
            <a:ext cx="2286925" cy="45308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square" lIns="82945" tIns="41473" rIns="82945" bIns="41473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+mn-lt"/>
              </a:rPr>
              <a:t>Critical statistics</a:t>
            </a:r>
          </a:p>
        </p:txBody>
      </p:sp>
    </p:spTree>
    <p:extLst>
      <p:ext uri="{BB962C8B-B14F-4D97-AF65-F5344CB8AC3E}">
        <p14:creationId xmlns:p14="http://schemas.microsoft.com/office/powerpoint/2010/main" val="26681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SEhQWFhUXGRwaGBgXGB0eHRwcGx0aHSAbGCAfISggIh4mHxwaITEhJSsrLjEwGSIzODQsNygtLisBCgoKDg0OGxAQGywmICQsMTItLCwyLSwsMjQtNC4sLCwsLTAsLDI0LCwsLDAvLy4yLCwsLzI0LzAvLCwsLDQsLP/AABEIAO8A0wMBEQACEQEDEQH/xAAbAAACAwEBAQAAAAAAAAAAAAAABQMEBgcCAf/EAD8QAAIBAwMCBQMCAwcDAwQDAAECEQADIQQSMQVBBhMiUWEycYFCkRShsQcjUnLB0fAzYuGSsvFTgqLiFiRD/8QAGgEBAAMBAQEAAAAAAAAAAAAAAAMEBQECBv/EADURAAEDAgQEBQQDAAICAwEAAAEAAhEDIQQSMUFRYXHwE4GRobEFIsHRMuHxFCNCUjOCwgb/2gAMAwEAAhEDEQA/AO40RFERREURFERREURFERREURFERREURFERREURFERREURFERREURFERREURFERREURFERREURFERREURFEUd66F55PAHJPxREn6r18aYK94rtZ9mAYWQfUxmSuIJC4JEgDI45wGqmpYepVMMHffFWdX1y1ZQPfYW1MZYjvxj6v5ULgBJXllGo92VgJPK/wrem1tu4AUdWniCK6ozbVWKIiiIoiKIiiIoiKIiiIoiKIiiIoiKIiiIoiKIiiIoiKIiiIoiKIor12MASx4H+p9h8/1OKIoygUFmYT3JwPgD2Ex/5outBJgLhHjvxAt6/ds2ltm0twmVn+8b1ZPbEkfiuGmHL676bRdSpyTJI0njeOGys6LwvpWsW7+ovXFa5wAsgEYKu3G5jkSRhfzQ4fPcJVxlYuy02AQLn8xw8j+3/RbWpVk09u9Y09gXXK2xtJvKvLAncY3Aj7Y7VGWFn2iypYunS/+Rwc4wNdtLbLSdE6rfR3sapSbi7Tusq4SWkbEBGxtsDIPc49OTXkWcs6rhab/vpGBfXl38cVqEvmJ3Y7h1gj4JGB+3zUkqgWGY16KUXm7ofupBH+h/YV1eV6GpXiYPs2D+xg0RS0RFERREURFERREURFERREURFERREURFERREURFEUNy6Z2rlv5D5P+3f45oir6e6plWDBiWU7uTHeRiIIOMCYwQQPZYRcX77/xdCznjB31Wmv2NOyhkaHYkiAOQNpwZESe09iY95C0Bx3WjgmilUa9++kd+YXFdDoA9wLO1ZkseAoySe5AAJx/rVkMpu+6L8P32F9ZULWNkCfzfRPtdbe5cFmxcOwqGCqYUsxH0jEsYBJzkE1aosaylJAkEzyv+FVY9uaXW1E/PyY5WW00yXX8mxd3sbLzu2DcR5TCTuP0zI/xSJrOr0wfuGh7Pys15pszVGf+Q42meXcWutNo7+wSpL7zIlgAuTG/M+oiO/HAingka/70WdVZn1ERy16dO5V6x1K3f32kYF1A3AjgtMSOMgE88feo303NEkKq6i+iQ5wsr1vUAkxEe4IM9vvzj8VGoi0hSKQw4wfcUXkqNtMP0jb/AJSR/QxRF8RXjDfhwCf/AMSP9aLpXrzHHKT/AJWB/eY/1ouI/il7nb/mBH9aIpQaIvtERREURFERREURFERREURFERRFA90klU7ct7fA9z/Id/YkUlq2FED/AJ8n5oiU+Jtcun09y6XKwpyIYgtIB2kgGCeKmoU3VHhoCkpML3hvFY3oDm8mptG+97dCy20MFMTu4J/Xn2GINaeMYGBhDQPjvRaL2FjmvNgNNfY7X2+VjvEOh8tA1swWnCv5gQLtIhjmSWnn4phGmo+XaDjAi3DTb45BbAxMf9biRaziIuePqOvRHQtVbtBGu2XJLFmu7GLIwI9QPHBOB3+Ti1VpPgkEAWgGIPKOunJRviCAbxveY4/vs7PotzUXLoBEqpG1tu0LuMwZIJwpzB5PvFZdbKJEajj7fCqYg0mNJG/OZ2/OluWi1Wo6ltDSkgbtoESwA9R7d+YHcVVDbSPPv+1m06Ekfd/XDj5XS7p9wsN6OGbZbdkUBXIP0sykSp9J5xzx29uqtOg9eas1Mo+0jcidR83+fy56bqHKCY3kyQRtKhpKhgCZYcYOcmooGqp1WtmRpHWY1jl8Jlt/5815VeVX0evVzA5GDODOJEc0IUlSi5lypwxnIMe8j+lFGYXq3ckn4Mf04riEQpKLihOmXsIPuuD/ACoi+eWw4c//AHAEfyg/zoi+NeZQSwBA5IMfmDAH70QCTAX0ape8r9xj9+P50RSo4OQQR8UReqIiiIoiKIiiIoiXdR1ZFt2QgBVJk94E4jMe5H49xwmAoqzyxhI1Srwt1U6i3uYJu4It8AAkDnInJg+/3rzSqZgsvBYp2IJLheNrWvHfGYHDRPgYFSbrYXP/AO0PpVzVJ5LXSoZkO1cjbJwwxkEyDMGIxzWx9OqMpfcBsb/o8I9NVzC1m+K6nU4SIN/MDp0V7R9L/hLdtd6tcCQzkMC4AMBoiNvuTkk8VA+t4+aZjl3vyV51SrU/iJv1U+n0tu8SQsqBz5ecGPQ0hZJxjt95qs0vYLmO9xfvopH4g0xreONuXt87Kq/RbWlQG3ZUEt9JMSHKyfgqBgYn3yasMrOxBLXm36Fl5diXGYdrrt3MrQdKtKtpSTuIB5YscxI/lH7iqlaXVDb8Kq+rAja2ihsNbdvOG8ysnGB+rGCc44985xXagez7CpGuJbkAH7lXreigrEBRyI5OZn+X7VFIXk1ZmdVdcQCf69v/ABXFEF8e0GIYgYmD3E+1clA4gEKiumW3Nw7dwkA9skmCe2TH/Ir3OYqZ1Vz/ALRolut6vdVWY21ZVMQCc5jdAE5MQBMZ+9TtosLok97f2pqVGmdSQfXvmrPStU4UbkNrlQjHcZmAwIOFMHkTxxUT2AGxlcrMa4mDPPTr3PqrtrXzdNvGBJ9Q3DiCV5g+r/095xw04bmUBpwzMr9RqJVOoWC67Qef9wfcY+Pn8HoUtJ4Y7N38d+6U+Kdbcs6YmwbYgQS6FlAAngYGAfqwJE4robmsFYwVJtat/wBhPG3fxJ4CUr8L9evnT79RLOUdycKo2k+kGPbMk44445lIMFWsZgmCpFO1wI6768fXdS+HvE/8Ym8ac2zu27m7+ncWUiDsyBu94965Kp1sKKRIJnvuy1WjBCICSTtEk8kx3oqimoiKIiiL4xgScAURVyC/aE9u7ff2X4798YJFFqvUAjL9UjiRxx7cTz7VEToCFWrfdDXDWefdkt6N0c2Va2LkrmFVdoH1exmTOTzI5r0xoFgqeEwj6QLc8+3IefH+kz05CqEk+mAJJJge5OT35qTRXWODRl4JZ1W4t1msCA4VGOGyrFlEkDH0t39verFBxZDzpf2UrAMwfAnj31S3Way85beqHTeSQwUHebhORnEAA/EZ9qmFMMP2m87/ADb/AGbcVeaG077z3wTDoNthaRlO4bIgjPcgA+3aPntioKz2vcbRfYqGqwh5BOp3/O689QWJ2LukMCsEgiZ2+rjMfGe3b1TP3CTGn+9+6rVPELC5puDp+PPjyi2qS2HGntai6rkFtjMlpcK0bCVVgSXhSSIAIVDAnNt48R7bTrrvveIt77KSk0uOXfvdR6TU77iGzc3i4oOx5WBJLExBJJLciOc9h7qthhD26HUX9NfZTUKDQM5JkX2Pf9jktjpbYSVnBlhzj3LGfcxHsI4FZJFl5e7MZ37HZXryjO5iOREe2BB5mT7zXASJXcwiGr55p8wrEKBzumSe0cjEfvivcDLO65l+0GVW6xtFvGz/ALQ0RJPMfqmfzPzXugCXjXmlI5XTouXafqYK79Mm82Bubey+lizHaqQAGC7sgyoJGZM75pAAtqHWdBy4+Y62Wix7SJItw/v2W18Ba57unS7ecsXZ9pIBC5xB4AiDkTn8VlY5gbUIaIiOXt3+VDjCwPhgi3r31Wks6Vd5uADcyiXAWTtJgTAOJ9u9Ui4xHsqjnGI24d/tW0v5I2nAwff7V4i0rwRCra+8BnA25OOfj78V6a0lS0mlxgbrL9V6hYtrdVrZuBvWVRfq4RiZ+p4n2wOPfjSWmQtKhRqkgtOUj/R5evWFkNN4/S3au2xpy9szHrwVJAO/0kD8DJI4rxnc9xWpX+mGo9tTxBPS/fLgnvg3rK3bhtKqbDKW/KG1UUbPSVOTBYZEjJ4wSP8AIArL+oUBTpgyZMSDfpf8W/XSa6sdFERRF5uOAJPFESvqfVLdoB77BQfoSRLEdyO5HMcDnJiK+IxDaLcx77le2sLtFb/j7ZUtvXaIkyMTBE/cEV4diqeQumwXkiFC90xCfH88nvVb/kW/6r6e+sX2HvuoHToFX0exTLGS5kEtPeQBPH47QO1T0HD+bv8Ay0v6d/OqrMNNr7m7uc6bK9ftyMcjOP51ZeTFlZqMkWSLV9QUFrzXWS2qAtJOxSrMO3H6t2f094qy0OaQ0gX/ADHzbsrue4zcO+KS9U6t5mltCy1sguFdIIPlk7ZbMrg5BBmYPJqxTNNz3FpzSLGQb/nlpdTU6zC8Pz27A9+W2ir3uvNadAjFlDQQAIZcAgmCZBUn08hvmRNh8Mx4cHnh76fhW69amGgkAGYIm4P+EHyVnX9V1cOLQRWWCAe6n0lSeS25WkgYEV1lCk0ffccu+BCyMRUrNJyQedtP636KDwl03V2WurfCPv2sjhtyjcHDBSw3FvTO3iGHzMuLr06oaW2jUR0jf3U9Fzy3LrG468U0veH7emti6iM98W2C7SNx9JJVZO0EmTP2571RXdWeA6Infy4KUO8PMRoTptqTF+p0AKt3x5kRsAEqBABEnbtwfpkE+2Dg1wfaLgzr/fWCuGXGTbTqf9XzW6m0uo09tmaAjMpVsAxtG4DkFSYnHfmog15aXZep75qywZKTo5bbBVdH1+2jeTcu7rhk+oDMsyKCy+nEfqJwTNSDDPLcwHevVUm0cW9jamoJO3IkCxtYdDOym8U2lu2ihIS4JCt6iQxHAIIJ/wARGcK2MSPWEe+nUzC436d/6rlCiXAkd8zr06kdFnND03T+Rbsm04QoSbiG5tIJFwmQYJBUEEjsYxVvxqramdrhM2FumnQ8fdWCwasd0H581qdD1Mtca2gJsogCsGGbm5l2HByoCkmSPVPuKpVKOUZnWJPt3+uaqVGluounOh1O9N7QpGSPYZw34zPFVXNynKvDgJsqfXdadMGvjaQFJYMwUCI9RMdvuME84FS0KfiuDb+V1wkZY91V6r1+zasrdd0Cuyr6mMENjkTkCfuQMivVLDOe9zANBPfW3qpqTCQXbC8/HqbJf1Pplm8HuKfMksH9biFIk8kqAASZEffJmMsdmDXCFo0sRUZlBEWtpe/lrzn005Fd0R3G+q29m9gFU4Cp+og9sYjE59qOoGnYr6Ck4VGgX2IPD88R+11T+zDpC2bAdLgdbzLcx2hMgmATDFfbt96hJkkr5z6tVz1Q2IifPmAt9RZSKIiiJB1rW3ER3UAsA2w8xB2yF7mYk+zfgxVXFrTCs4Wkx7xn0m/+7eq5h1rxNcv3D5pG2AF7rmY2yQcg8tPP7fPYnPWdmdqNANh35rabg2t+1ogcTx74WTLovU2ZgYkjkSSTsid599oweMRmsysMrg436+3lKzcRSykhau91Xzg6WsHyvMDAnBxjt2I79/mrwf4wy0wJ1/BjS8CNTG3LJqOyS4zAnvmouhlSXvJsfeVG6CMpKtIOJkYgdufa1RYGBtF0OIvM6a8df3wWZTc6XVQ2ziI4QBEcr3VjV9QuxutqzKP8IgtvIyQYICDJkDg/NbVLDGpUbeBqdptMba6ddlxuIqPJa2OvM6W3ELI9W8Ys7vZa2WRlYC4YVQQrFm3ZEBfSMZgDvW7SwbH0f5ZXjzI4RYaG/LVemV3OGUuE35X2Ply3Wau9VFnUJcslhP1gj1elySFImcwT3gGfau4D6O2iIccxiJsRpbhpHDccl5wrmgTTJJtMgGJvHLT9LVAWbge45b1iEVTuLD9LkAAcS0cjbwSQDkswz6GIDnExmtrrHCN+MnQbi0rqFpLtdOPGe7+areGrWpe8q2yzJatQ9slwq3PQU3mTJKqTJGOO9fRYnwmszONydbXG8WGhK9ND8pyn7vNbnpugd1/vFVUMhl+oggjg8cggx+IrBNV2Yn+lzC0nZ85FtON515aXXq/fW2fJ3otu2ksCcopgfONsnPJPsKsMYXDPBkm3PsrUMuIiOaxfifx5Yts+mtpkKVUsoKnaWBgyDG5YBA5Wfvfwv0+o9we7Qnvjx/Su0TTBhzoPpy/fJYu94hZ9hkoVQKW3GSq+oK2dxM/vn3rVdQAH3WBMxpB04Wt5qWpQbTpNLSToQDx85iOK8dO6xffWLqfMG4EKFYHawfABCxJyGjkkA81DiKbGU20wLcd+t9NOQhVXVSx7Wk2JvFo4mDsO9F1rR7rj29+1nt22Zu4zxlwzemCJB/UawX1mBzmNEXty2NhAv6WUH/LZ4zqI1HP321/Cn6hqBYCgJuQhhHtE7gAIHB7zmPmOtb4gJPfffOLF4/JBFy47fN+fykZ6QS413n3bdo7XNoHORJkhon1k8/pMDgC23E/aKWUExqfiIUTq3/UXOseO8AQdbayrmp6nqEss9r+/3q7G3eI9K+/AG31oCCeFwMmPNGhRe+HHLBEEcewfXkpcM9paJm5JmbjgPJRdJ601+6dPceyo2oYY7iCyqAFBggkgttYlhzPYea9OnSZmabyQYte/XQHUQFddTcSCGyOPGCoNfYtKjaNrV30LAUAbX3BlAGInBaSJ9KxGIkpPfUf4pIud9oPr+OK9sDmBppxt/h24JJ0LTjV6I2rJdZG2Abm0AkMxYgeo+mYGBJESZqfGnwq+s8TaeQE6axx3V8YhpqZnXEzNpkaAaQnnSfD9lrg0y3R5lsesAHd5fBG7gkljg4+n2rPrOdkzEG/z33deqv1Co0eJcgxE3EjvuVr/AAz0RNJbFi2WIQEyxzLmW7D/AAj9/ms4NgQsjE13V6heQB0TuuqBFERRFy3+1nXG0tsLBNzzUYED6SxyCeM/6dwCKeK2X0P0NhfmEdOul/XvQ806RdiABM/4ifT+3aYPtj7VmV2zcrZq0wGiCd57/wAldL8PeHWM71IVl3qwf05IPCkDI4MHv7RVf/jPqMFvXl8SF8/ja4e3KIjkO9PL92W6g+nuOlsMCEDncvoVPbcIWR2UYycVBSz0SXtEGeszO35VN+FBEg62bzPSFGviJ3NyQVVfSSIOcYA27hIMCPc1GcQ9r883cLTtaLE6Rff5VPE4N5pDLxv0O3YHFL+ldY8tt23eV+n4YrxkzBwfj5rUw2IPhuabukm/v37L5Vz/APj18wH2xbvh5qtf0hZf4m0/qH1BQDtKCAuIO0HtzHtX0H099Os41i8k/wDjM76wOdp3JC4Dkgk7858r67WMDVJtR0u61wuUCNtJiT3AghQYBBxtn+WDtVMa1tFpm0iYvpY/deeWs7CbhSe3DkU3mdCIjnYngRfh8r70MNbvooEhiBcUAhVQlxtbgzl2EdvyKtVKor0zUFzFiYmRE+egPMDgtLD13PLWkzJ4zrpx4XW9saP+ERLi3jcNxLaTcM+lZO9QR3kAz32n4rPnx3ZcthOnp2BzV9lAjXlPTlqtdY1YYEcHvEcRO/mCvbE/7ZzqWW475desKwWZSLapB4q6QmoDW7m8ISswR64gtCnDenEjjEZFW8NXdSEtjfXbz274qRtHMQO9d+H9rl3ijQuq2ViyW0907yqLITcCiGDICgwU5E/FblBzSHOk/cJG0nc33trx2Vs4RznA07gf7F/83UFjp6X2bA225YKvZT6uT+0fio34pjScx8yNPUcPL8zYxvhURVJy6DYnn878zzVkdBvIVKqdgIdDyJ7E52DiIycHHv5Zi6T7SZjSIsdrtHl14BfPuxQpNFRwubE6AA7ExOugt+tJ0/rK2dQrG6VS8hG1V4cE5ZInnv3LYFUn4dlSm7IBM6jlwOhVuhUoPJqMY2eNhxsYJ2/0pp1bre/UWbStDFivlH62Ch9sGZEkHgxAg813DYctouc4ee209+9lHiHNzQ0zy6zwKf8AT9Otuy0BVUAkOWHqLSZYwuBA5/nFVKri94Bk8uEcNV5owGgWgR0Md8yvujtXWa4t5kKEHyykAYkkj9SkFhmTx24ry8sABYDO8/B4i1tNVykXtccwHXj5fPcZEdIOnUuLX97vFzzWZnO4bhLe3JODMmajxGK8R7j6DbYaf0qVX6zi2MLWtIaAbayJnSLE3N5geSr3OrecUS4GF1r6kRuCFlkgFZmATkA8KBzVQ4g5vtMHv53Vz6R9VfiKn/HeyIkyI6EGdNCR6c1rvBHTXtWnLgJvdmAGPSTuJhYhox7gDvVyvW8Q3Gnd7LRruZMMMi3qmXh/py2w19oNy4PqMhikllDc59WfxzFMVVzHKNB86HysuVX5oYNB89hONNncfdv6AD+oNVVXU9ERREURcf8A7WdH5mosQYO15Zl9KjzGyWmBzHH5zVLE/wAh0X0X0ckUXECfuEcfRZPwZ/11gBZndO0yvpYKC0gZSMSYMcmqLnCQD33xWnX+5haPS5I22F+EbWkrfaDr/wDEtCMu5QS625BDAkDefkRmYHFZWPzS15BE8N9tePlZYtbCmk4hxtoqJbU3bYt3F2u7QwXJKg/UADBBVJ74OPYcc3/tDBJ39o9rd3PGVKNJxcw6cbXI57iZFh6qxrWt48olSslivbtDcgnHEyCBzNQVg0Qwi+4PsfMco4LFw+I+x/3EgAwfLQkcwdbpX1O95lzYUJEjO33fJJ+37R2pQb4bM89x31WPi6oyWIBMzz3t87aiFEmlYBrgwzblk91PAP6i0d+a0MPiXUh4bd/Xy4X/ANWS7KTIM5fkfjy81e6dfHltbay130QI2+ohSoHrgKxPb4/ff+lYg+JkMgA76a39uoCtYPBh73PDdddLG5sfmF58Psti4zliwDNbM7TJ9MYE5BnjPqI719BUe2o3IP1x6Ky3C1MG/wARzYHITa1hz5xonV7xIzKt0W54wTnYYJwBIjH85jAMbaIaDe3fzz/yzVxlS9JglwfBjhe8z7wBvoVmPFXUFCKthm3rJYowB2DKlgpkj1AqGH6z7EG/hjmqRIOlvmLWPGP7X0dOmWAPIufS+sTytyCodY8aam5o1tFzavghV2AqWQjkk/SZGYInHaasUcFTZVzxIPnfkN/TzUbWH7oubaXv7KTwvrRZ07WtShb+IYXLlwgZLSOSc92kx3+ap/UASQRq0EZRwHp3wm/fDqhhdvBltuBm2n484Btr08OdyHywsosrj1HdBAEsMiBycd81RbiHPpEmb3vqCP7kFZVBpe6q+rmLDldBbB00F7kO5agbWTZ9cVS1pmRgAIJACkA5wBwnAj/Dj5qlSeCY9R8L5rH43xX+HcMAiIIdpF5mTe+g4AaCDqXhm5qS50wFpFwGdmlmUtO0diGGSIzB9jWvh8UynTjc8BI81o0aANEeHoDx5Ta2tyPiyRafpJ0ztauX2S+vqULgNvBn1twxYbQeJPOauZ2Pa0DT4va3nK47MHlpN9vS/DXRP+jau/fVXe9cDWvQVAEqF3z5ozuUicsAQVnk5zMfSp06bsgFxrNucdNRr6KbxC+lLb6A8Padu+O8tTtd3KjA2QfcfYEGMRWXQq5mtnvgrtB5e0ZjPThNvOD8LA9Y15dtih1UFt0uANuBhVEQOZkT814xk1dLR17usLHVKWIYfBJlsmI21M30MCIkazBSnpthkuo+FM7E3EbVJhVXEcAn1A/UFNQUmgd+6n//AJ2s044MBMwTYf8A2JN9CBpzXSdJqlu7kLm1dAIChre9FhlW7EkDBkCCBuGO5ufyEbr617DSMgSPODuQnXS0UW9qMWQDbJM5WQ0R8yMdwa6XFxkqvWJzS7XVXNIPQvyJ/Jz/AK15UKmoiKIiiLnH9pXSr92y7rdC6dFdmt7SdzK7mWPYDER79+1XEtcWyNFt/Rq9OnVALZcTFzGtuHXf315l02/c0zhmB9JMdwIGRzHesqszNpqvoXZKgdBmY0/N/cha7oj3NR51y2m1oO4bQdykSQREkdoAMRVGo15qBrTPfPgFlYwZKbWn3J1248FvLPQg+wkuNqgHJGSAf5CI+3zFWsNgC+rmJ0AB2M6gSDpBHtuvm8SfEBbss/1jpD2NyWGZmIDGYAaSMDtuJnk9x961KuFa5paO+/2vk6tF2DeMpzTrN9RFwN722tMJHbsbbqAKQ2CASAZksVP+KPYYGKPw4o4XNlkzN+MdT+dfNQM8Z5c4tFvjkNP3roU40Nh3WHlJKloABQQx3AmMsV4E84+MT/iA1Cf4tn8ae+8TstLDtytzZRxnv442VvqWiDWUQONrLlyIIB2HceGDDmDHNfRYEPptazVWqPiZw1hBnbhb1/siQs0oFphYuhou3BF3cqgyR7kfpkE8yBGYrQAdUqENBsJmLb6cf7OwW6zG06pNGM2QC8GCLbxoDfUDa4SrqXVVt71tjcVMj1FSIUISuNoK7fc/UT7k7uHwJeQTYcdZ/wB5fKjoUBnzESWiABEEWMnjuL9Byz/ULIe0103E3M8wTNx1iZaAF59/ec8VIHZcSKYsAI0ME2AkydrWF5haD6VWtQzAaXB0teeGs8OK89IsNqG25F1wAu4kzySTgkiIzgAGZqWvUZQMgwL/ADxHC/PZQtcKgbWi5twEj3nyPBP9J0hrVu7ZuXbbXCobyvMnYoAbdvXusRsEzu9uK1aq2o8PYCBcT+hw11V2nLSHyY70nZXOh9ZcC2PLgEfUIk7dyiQZ4PtGcdqx8VSbTY7Ibk6bSTvuO9Fl1sL4ZdXDv5H+IuDdrp5AXGml02tq2bx3o+4jEQtwCSXOPSYjccZ/b56iXirmqSGkxof3p30+FfhntOfKQYm4jhfpN9h+GfQ77Ndi7lWMBG4yN0JwDKiYH34zX0jabmglm3evcaaqTAf8jxQ3LbQzbW5gTeRz4J91Lp4v3bIUhlSSZggRtUAzMEfVjO4DjNeKdcU2O58POe+C+rFISM2w+dLKPQ9B8lDtje7FnYHaOWgDtMNnsY/avUruqtLQZ7+JFuA969KmaYlm5321j8f0qms1NpVtvdlSQFAYN6f/ADIMD2P3qBlLxG5WOuBfj6HjCkxFCj4etxoSfP8A/Mg7RwN8t/AMW883B5ZfDNPqaCWIEEwJIzB/bMRpVKriACOXKfXRYVf6XiarjmIl282gCwnTQcduCXnozaq4lly6Ou5gLiwG2mM+wEHiTP7m9RpMZTHLXjN9OnDRfffS8NSwGEY5tyQJPCZdA8zyFgTbTo//APHLQZH3G3clHMMDuCFfS271bdxBwckifavLHll9evOyqf8ALqOBaRIv5TPl7dEg6YmqXqFxLbgWHJLLMqLe7bCAGA29hLAZJJzmqgDs6uYo0DhG/wDsPUk8eQGnDfVdNqZYiKIiiIoiV61d1vbvCk3OfjzDIGe4kfmvFQSIlT0DldmibH4XMfFnhcadEt2rZKAu3mTLethgiO0Ks/vyIxsUDTeGjhO/dlv4PGB5LnW2PfM37uw8M6DVacMVViCMwJOQf0nn1buPis5lOrUefDBEa89reSr42rSqD7onb2t3+F0a1aIUK0n57++Y/r8CvpKNHw6YbqsOoWu2SjUWlZ2uFWJUAABjtMbokcSD3/2r2Hgj7b7LEdDnuqZbgcbfEW481nrl12ctbVQyx6mH1eoyPiVA75kVF4ZqPIBnzJB10vFpv3Gea1UiWhsyeQOvp7Epr0fR3PWLjMACEABXawHqDcTyTg5x7VM+ixjRTpnQaARBP6Nx5LXw+HcQcx9IgxfRS62y1q4nkgHcYYuxAC4mI7lQYJ7/AIqxRFM/c8x03PTvzVnD4akxxdJ8/QW35z7rAeOupeZcts3l7Ed12BpbaQpDNiFMyv8AyRrYSnkcC25sZHn+I9YW/SZ4YLSNQJP4jXS+mk9FiH0vqVYkT6WC4ySQIgEnIExzA71vYeu3I7Nx27tF1l1MYzxDSpXcDAjT2mYnWNF81dtrS+qWKsDmR6YBGDkcgjH9KhexlV2eP1M7kdO9TYwn1NzG+A+x34W2EiL39jqYElnUC/c/ugbY2iTBAUNuLE99u48/PFUPqWCe+mKbRJvO3CB/W8emtgcVS8QtIMEyLToNZI8uuwXQOheH7n8Ruv3EvBbaglZDFTnaJAhhtnGTInmKwPEqsb4cw3UfsGy7iq1N1LO0EGTwsR69i3FW+o6Kzavqzl2YhiGKEoBMmeYMGZmee5qjSxT85+4kGNdtfgED2MQvnqZqvc8sc4giDfSeg2kAaeymtPbtzp2tvee6AJtxP94o2u6yCq4gSZxwBUpgVAXT7kd/qy7U+m1KgdUYAGD+N767TbW+saQVLevG1c2w52DfGVJVYxOJJ7DiCR71pNqAnKLW014/lZMuw1Jxc3MRH3aaQL8ZEnQcDGq1dvU4R1WS67oAKwImTgnuBxVN7IJgLSo3ZndwvxSHQdZvF2e86AgurWgygWzkq5Lckr7HufsMwYqoDciTAjpztbvWy03YVhs2ev4j/Uh1uqN8vKuSBBJP0z2jO0kYPsOYxNOv47X5vtdMCG3DjqdIJAOx5RO1athoMzMaCfws3a0DC4LqApaR5YoJwOSgUEEiF9J545mPsaLW+C1tQguPPeN7+Q1mJuLnQfiWMDW1oJIi9+NiZsbEaGfO7DpXX92rNxCGhBbBvQkW5Et6MYxC7TlgexmxVZSptFNxA3+299p9eItPlK3CnwQQPLnr36Lc9FRdUv8AEbUe4VNvd32kqSrCYViOQJA4nFZFZhDo7/CgrkUH5RIi8c+9NCRfdWPCvhxNKzhVMvdZpJ3ejJAk5w0EiTmDNRgKvjMR4xaZ297T5ei1ddVJFERREURZDxprGs6c3rU+crMEiJG5yCyqRDEYx9uKr4gwJGq0fp7c7ix0ZTc840E7fnRfeg37t+1ZZtrW42szMN+4Cdw2iOQQVhexxEVW++rGYWHr36LuIayi8hhM+0cP7unyFZCjkAjH2GT/AE/J7VMzJo3Ud/nuFTIdEledfecMot7eZMmDA7Ljnjn3rxiDWzDJEa8zyHfkq1TOBI0HcJR4kYlQo3+pgrMjFWUfUTAGePgjd96iqnNLZPl6x3+1XdhhiSWZsptHPlw78j4Fm5aSwtpi+9sl5J2kM0kqMEYjdEjHPNrMGAFo8tffmqzsO+iAwE/OnMc/VS6w3MbG5MsRBUKJye/twOB25rlTEsyQ6NDebeusDyU7BUa/KTx74x3KV9WS9qbd02WPmIRszAI59PcE9jXG4mo6mRk8/PnfTkNloUq2WBUBjeNTymdOIsCOSzXUOiPbFv8AiCzW42kBBv3ECIM8SWECRMVuYSoA1pbZw8/3tvwWpUdSxjIIhwF4NvUX08/zk9DtN7awZTuAWWMyDG2SMTKifYftqB0i0QZ6337v7hTYb6VQojPSEOjn7Sd+vpdanS+B2uunnIVFxCHMiMYE55PYL2GeYqo3HeG37Vg13UvEljYcSSc1zOwEb2kkg8byFcPhPUWwtu2f7old9yQPSCMBQPpIJAUyOT3rxXxLKoP/ALefX1trbgrWCxDS8H0EcLf3vtqtVounkte81QvmQMAgmAwznHpGNsZnnmvn6zC5n3G57tf00Xca5hpBrXd2MW3HWdFZ1HUhatm40MAAAAcsxAgDdIzuAye/xXmgXQMxBnh+j66+RVDDvc5waSPju39KO5olKG7sZGY7mOJA27YYmTjt/SKuvc3cSNP7i3mp6les0gCS0Hl1vOgnU3PTal0rQXPNDte8xSpLAgCc4kgeoxv9oJ71PnZ4X2+vkqhNc18lThpbiO9vZP7WlRTKkhiAv1dlnJEwTByaqvfdWwy0x33K5L410N0XrjC4rSpCgqRK8fUFAkerH/aY4E4tSl/2EubAnn+h+l9Lh6jDRAi5Hvc8emnETBumPQNPcCreuFXL29yoh9W1wJYyPVjbIwPwCa7g8KH4phOk3tNgNTsBeAbmdllY2uM8aZT/ALx2WfOqDPcV3MsgkhpBUAn6QAASCAYA/UOZr70NpZA0NFjaI10/EjVYTcd41bK4ADjsBrM39uPkr/g3whLb9SbZsFTu9R3DMCTt9OYYcfTg1SxzWNkRJMe0T6dwvoG/VfHYDRcbSNr/AB8fK6H4Xttb3MFteRc23FNtWVne4eXDn6goXAP44FVMS5pgCZFjPL05qrVa0zxk9Pb5haZAN/8AlX/3H/8AUVUVRT0RFERREURc+8Rae7e11uz5TNZNtxuj0BmuNJJj0MAJESSY/Nas1zngbLWwTqTKDnON5+Bw56efmNIdCNNYW1YsnYqkbUgkemARuMsce85r0+nDcrQqjXio/NUd6/0Lei8dL1txrxW5bA/uwVYAgzMMCDgdiJMnPIrxSLs33Dvfv5XrEU2Nb9hm/Xpf9K71Fm+kYMH1e3HbucjvUWLLgDk1g981mVKkOgdxH7SnppusT5qwDw0wxkZxMrAjmeeao0fEJD6g19f6tqSPReaX3CTtx/2eKg1XV7FjTKFdriz5QeSWLkRuZgJk92AMVdxFUNw+amMwI4wr1Fhx73ZbRqNAAOGne6VdN655hG4sjBFOD6cNAXPpYsR94IE5msiiajxla7UxpYACdOQ1ttFgpH4FzPtAtJE9PxuqPVuteZebZ6haKhgDtLRJgkAzjcM88d63Q9+RmbR0/AkeU6rhxFPDhtN95Jh0WB0tfneBwKk6xqQl62d21bwJ9RDBW4DAkccY+AYq9gmAZw103220t7cNjK8YDIG/YSbyY1257eeuu6y/TesIb03mUW9jBWCKxnneSQYMiMRniKvYl2VstMnWBOnDy1g7cgt7FOc6iXMN9QBOmwHTW49YXRemdVtfw5uWm3gAjc0T9Jx2n3j5/NUHh7HxU1Pr5jjbRfM/U3mmBULY+2w0JsbARqb8NDoVVfrjJpkZdzMEJPphd4EQR2kye/BrhLS6SRxjeNJ9bfg7VMI01KTH5soBAI34T377NPB+pu39Kl29h3yQQIWDggf5Y+Z5mu4kMLy1ug71V9+UPytjKBFt+JnqqPVtBcby1dt0FSZH1FWBA9gAJXjINYlQVfFa0C0Dyib/AK29VRxX3uhohouAeXmm2r6lO5DaIECS4ARgee88Tgj2/N3/AJFhmHCdrFejjDTIIsRBGo1/XtyVAMXlGwBBMfpIIhQQYk8xPB+ambUDgIEeffz672XU7hxgviw/u0x+4XnxF1m1ZAU3Sr7SxWfUFUgScSJPpmDJI96gruG7j3f3Wvg8M+oYyiNB5/rXULIprbXUNQHBCgP/ANM/Udvllmg4hgsBiARmfnn21nQTYDQqxiaVTDUBlBMakRG8CbG07Horuv6TdCFk3KCg4hfQJldpEjGwxPAE8VZwWGNJ9SoSJMRBnQC/DWbRvYhfH/VKtWswNYDN7WEySTzJjhr1WfvdJYAEqAvAEeoGB9X3kxn9XFbNB5NXxDMxEbdept05r5rw6obIEk8PX4HC8a3vrPB3Rt+mJdCys7MFPJwsFZ4IAYZGZBBFcxOI++Bawvym4PfkvqfpH/XQDhY93/S21jbciMFcRHGIj4wZiswrUcHMsdCrGkWN3tMD7KAP6g1xQkyZViiIoiKIiiKtp7Y5/wC5v/eaLs7KdVxRcXgKJJgfP9P/ABXF2bQlmts3vNRlINpQ25ScsTG0jiIM94478VajHg5tQNp1768FWNJ76zTMNHft/a867TS1sjcHHBEkRI3A9szgnioqzBY3mNr/AIPFeqlHM7M3bdZ7xHZUq24oNklGj1Kp27gFHMkETEccmTVKqc9I02eQmNBe3A35bW0Whg8zHaSDr7xfvzWRu3QLYLkmchUwTPYk4j8zhvas+kytRJygDMIk9doiCtCpR/5Dmu/8WmeNx7b2tHU3UXWtQVVlQor21JcFDJOAFByO3IOcGt36dWpNIbV9Tx0sNZudo/ObX+nuIzv+7M77eEC5m2g2HGZWY1DXLxQ3MMSAqkcCTCiMCcCI9jPavqW1C1r202BwGhFtYIJmZ335ESrWHqNpvaNDGluPrbb2TnpvTwHt2/K3sylpcsRkD6gBgjtj88VFXxlRjQbA6adDb8jS2gkrcJpxOYxtp3cbxxtstbf1K6VYO021CkSxyRIbcCJUARHII+2cR7nus1s8ABqTAgCT1A0Xz31PENy/eSHHQAGdoiI899eMKz0srrNxUYQlZ3RuJA3gCMGCmWk5rWDTTY01N76dY638lRwtUspl3/tMSB5ciNha8LR9FcLb2Lv3LyD74GBHeJ2wMnisnF4wGuWtAte3O8W3PnKndSGbM2wPd/2kvWtQ3/XFy7ZZQwKbsYVwCAcD/EW4ECZiso1nOqAn7YkbW4aHdXqFEAfxBEz8WPc8IV3TdQN6y7qltsL5e1stIGT+Se3YjvVwOBEGNoHfeqqVMFTc9oNhc3Fu+N99QvOl6WbVs3HRTdcE3Cg5kH0iImMLwZ+Zx17XNbm33j8d+qr4utNqbvtAAmL2nnxvr7rI+KdH5dy5f/h7txfKVUNzYyDiQojd5kE8f9x+3BOWdufffstXAPbVosZnjLN2zI5k6WMbQbKn0PoqafW27i3N/oZgjIVIcqQFJJIBJbj74xUYcA8ZN/z+O9l5d9XGIw3hlpEHXWY30BuDrotv1LVWbtlvOAW2GUEb/wBQLbrbAGNuO/Iatg1DSaHb8++9V81Vx3hUzpGl79RHTqb8Uq6nrd9y1dtWtwZpgNKYCBTHCgKN/GIM9p7Tcbc1Wp+JXqeLTa2Afu/9hMXHAbHe+nB1ouoW21g0tu6RcUF2tqo2rbUJAIIkSzKQQTIJ7HFmqx3g+I4W46mb/jl/etThv2j0T86cPcLwDtBUGBIkqSAZ/wC0du1UjorWYtaB5q3pPoB98/8Aqz/rXFCpqIiiIoiKIqVq6Z2xglzu+d5x7D8/iuHWF7DRllWLeBzJ9/8A4rg0Xk6r6FyT3PP4nj2rvNJVbU30tqXaAIljGMdz9qr1q7GCfXde2tc4wFX0/UrVy0t1XBttw3Eycc/8iuMexzdfwvPhunTmlnVLZKzZxeeVDEbgMn6gTx9vcc1UfVpuqsMcbxpr3z2mVK3KCGvEgbae/wC5jhwWX+gBbRttc87GTcRCQpG0BcRz6u8kEZmpWtpk+Gz+I0kWnrbfsaqx4xJNomdCf72t6bLA9W8PXwz21Uy+4y0RCwQxE8xnaAJjtmNahhMMKhqPLcs+QvYC2wuZjXdSuxb6tMBkyPMzEEnr/qg8H+Db94EahSqTNskZYyGkT2O4iefV8VsYmvhSfEoEGwHLQRw0ACqUrfbVJ6DXefmfyujeHfCq2LjXQ7OxUAlieRtgE4kkiQR798Vj1sTUfTDABbf3/Xl5q1isa97MoA79eP8Am83VdN5ttrTrJjK+awG7khWiSRMAnB25GM1sO/KYbqB11Ea6/EbQqrKMhrqlt7X1nmPaP1I/RU0y3GtMEO3dtOF3Yguck/64me/cRiP+sMZAIG5+Z+bfEVsPRaz7b5dBvbgs71/S3lm4LoZ2CqUEAbHLbWiJBLYHyDXzT21gc7zPAi54+n53tK2sI9jjlAtHY9P1F1mdDq3W4Ua1uCEAzJyMe8g4PPuZ+YXtyw6b8NO+4WoMOwsseYPfH3nkt/0jqis6ptQHaJUYIY8kwAAApPAn7cVoU8U5ryHAEnne/wChsB+1h16LhTLhMHqOnHf+0x1+su3UtnSFIDw5uKZAXnEDOCBJ+ZxV5uIFVv2HuN1mkNZSd4gMx9o5/iNjyvqlep1l8FrKJuyJK8bWMyMAj9XecVA6vlcadOe+ixSys37BOU7iOvYieY1WM1jXbmqB27kttxMdyYMnMsBEfNUy9rYzyNefDTpdWcNjMn09ww4yuMAyZFy4uM6gxHQmBotMLt28/kXLP92GgHjaBkFznjnHcfNbNGKjcrpI08+x0WDnNV/hRYe09+vWFaR7Fq3tj022HmM7AgSN20HJgLLDdjA95Gth6Lg2AdR3+u77VIeA3w4IIsTb9eYkcNynHhzo1gO+ttFy1+CzHMjLAJPCZiB7cmK5iaz3RTdH22Eel+Z4rSpAAExrxTlbe20yxt3EgD23mBPzJk/c1Vdqpqjszpnv9K9XleEURFERREURLHLgrE7CbgaP0ncSG+2CPz968OmbKamGlpnURHPkvgBtgksNiidzGMiZLRA/l2mooLWm9uJ/K9WqEAC52HtCgHUWD77gVLUZbfI34EDjnBH54rgqGZi3rdSOotyQ0y7hEW1n93WT1uv0+ov3Qb7ox2jaGO3+6LsCCpIhpz/lAqlULXkgH2v+VdpirQY12SRz0v184THXXv4WwiPcUBmAO6ATPYQO2OOwHzUdPNSZkeR+du+EeartYK1YuaJ4bXmexxKSeKOpBNotXVDAepVY7dp4CQPwTyO9V8SGz9psLQNI276Kf6dhDkMt1MiQJnfbja+vO6T6vqig3X9borboU8gcKpM7RKgnMmCfcVXosOYcOyL+a0qOHcQG2zG+nc8pTLpbXbq7tQpKKyG00sisJksZy2O3eeIiNahXdRaZANt7jfjx4/hQYqlTENpuh18wBuOXl1hWPDniDU3SyQXTcpRikhVDCUnEwJHc+qq7MW4ulx34dwCosTgqdKOPXl693Wu6y6ooDFVFyQGLBdrKsyAcYAY8421r4elUcHQ6DFoHfwsWXGSCQQrOjUMiqDuKgMDu+qeGJWMHmpmtLIJ87fvdRMLgb+cLx1Gwl2EYnkFsxgcj7HiOe9ZuIoUq0Bw387KQVA0Eysb426hYuK9pb03F+nagKggg7WnEjMEH9I7zVOtVZENPz5/78m62Pp7XD7stjvveYI/sbrMXbVpULIbnmFWIUnAP1Af5oET7ntVF72OMAHafzfe88Pa+kw1bZogddPLgqPTdQoYNbJDN33HA5gT8x9yBXajX6cPnbTsKV1EkZnD9c10LpPV7Q0y2BdCsJUsAx9TZJG7mGMx+eONBtWnTHhk6cjyv3/mCaDzVzNaTaeg4EgdY3XrpeuGotrdS6y7CFuMVUE7QQzEj0iRkDjPPapmhjxLTB42n41KxsZhRQxHiPkiJjbQ21Fh89UstdGR3u/3ty4S4QqW3cLG6do5xM4knPsqvo5WsiTsRrbfnHVRYjC069I5DABJta5ix34wCd7LU9F0i20ZAhQ7shoM9tyzMD/fn206WUCGqn9PpCi0ywiD/AF5frfZeNd0rzLlwMEW16Q4uKGV1P1SMQTHP371cZVyNEa8u+albQfUxZqXAgD0nTuy0du2FRRPAweMf7gVVJkytEDYKOSWC42huIjAE/sDtri9GIBVyi8ooiKIiiIoir2RKkRPqY5+HNEXKP7QbeqR0tKG2G4W321ZpUFNoYDBIaPyMVm1Kbm2X1H0+pRqCTExoehnp100U3U+obult/Fp/fKSNl7au4OSVZR/iAERz6TPauTFMg/y3XmlRH/LGT+DtIvcbHle/+zz7RdSQhvMthvSQFjknjMiM5+wNVfCy7rUrNNQSLX0tvbz3jT8LZL4itay5DsbUoEBKqTiSMkQACYmMgiZzXir9xzPjl3Hks84d1FkNBmSeHLT31hL/ABsLFu4lm1BKgghTj1NMEHHJj44qNjXS4/hcwz3gS/fQSkHUrsu20FF4VQxIAPCn+ZnmTUrXSFp06WRuaZMevXvda/oPi+5YsJbdN6iFVpMgE7ZmMwCY+5rv/JcJaPLvv3WbisEyq41Gm51HH+yfUQtr4UFryw2mRgoEbQDBMmcxJ+57j81Jg3ZrgXi/z+vRZOKzFxbUO+p/U97cFqbVpWALAE/uAYgx/PP3rWYIErOcSCQq50Ybabmdu6BBAz2YTnvk/ftVnxS2cu/eqj/kCCsv4q1dnTlhclA6kSOSBgxiJAM8jtxFZuJy5Sx3/keH9G3wr+Fwrqs1G3DdeuvHWAQbdJWRXojPNy3c85BksqHD4IXPpyGBDE1kuwsszMvFitUYiPtcI3HT+r7LJ9Z1G1wqE+nA2n08gGJ5EZnuDXaVGAZgzqtmjTAY23DQ96aHfVLUvMCjhhO9YH7YP2NT5RcRtqpXvOWx3vE+nrPZXSPD2td7ZuXoVgxfazjezGY2AmciY+MDtXinhq73F4BLdoG+mvsecL5/GeG14ptI4chzPPfnur3QtOBeuBbq+VbLzaZgqK3qUsYyRkptMgY/wirFBha5+cQ0CeRn8a+Wqy6+JNcBlVpD41H3AyYGvGJEXHKV60d9tr6hUa4huf3gUmYUypTjiQTuPaM0psc92cfxBuDvGke39wsrF1adNmaZMD+Nh0PSPfaVpNN1ZNUdtlg23knBExIPtx3H9K230Cxocd17pvbVpgA8/mNkkv8AXDb1LK6iyrRdV2AfcqEbjAMqAnHttmvQpkiSb8O/9utsUP8AqGWTtadSNPU66flxq/EdhgVLiWCi2VJG9mghV4g/ScZzjNeCx2XMAvFPCVGAPjjIMad/2nHRb4uAOu7gzuM53bT8c2zx7z3qMGbqjWBa/Kdv9TWiiRREURFERRFBp/pP+Z//AHNREk6at4uzXXR7YQBGVdpmW3TnH6Yg+9QC5klX6pptYGNBDpveeEfn2WIPTtM/Vmdy9yZcA5UCAAH3AnbuOIK4IGaqeI01SI/3gtBz6zMM2LefqevWbjzXzxT/AGfW2t37+nTZcX6LSzmAJ9OSGIOB9uxr14RMn2XML9UewsY+43PsPT+ly2/be2drKRyTIg+0j3+/x8VAIddb0tOm8nnsNu4i9lJauhQV7doHfGSZx2/4a8FpcZXmpTaDl74+/ZMpvqA6AJdRgcgERtBgntyQO01VaGm7D+15pPzODde/KfP8q/o+k3LjlB5JVBKPuAVsBjLAEYB/EH2NSFgJyg33Ub6zWRUDTJ23nTQ7dPey2ljo72EsWTbZrfmPduXFaVUBD9fqBgiCM9sZqxSo1Gtk8TPws0VqTnPLTeAADrMg2nny5FdDsHaoE4A/EfHeK0gMoyyvn3uk5lYBqYLxKznjLoI1aKsSVYRI4JxuHYkCccZEyKiqUmvH3KajiKtEzTAvrci19xz3221VK/qtj37BQKLSDa7gBbrMCEQbeRwCBBngZFROYTLezyVynlysfJub30FpPzB4Bcq11i7rLoK2WDlZI2nJXaGK/mB+Kzw0m7QvqabqdFuV7hE+gNxfidPwjpXhzVm+ts2WCYdwyGCvpJgiJOeBnH3qRtHNcg6KGti6YpgteJJPCx2J6kReyZeInNtksjSx6douMW5wOREGQ3OQMVNRxLmMDY04331jrpz6qs3DNqEvz+kRxjXhyIMJdb6/sm4jPuvFlYkA5KqC/pOT7CAZyOc2KlVtVsO6bzFyOWpM3nyUD8C03qNmBI4WkweERbiuy9O8P27Vg2gSx2QZ7mMsR/3GTFS4cNpkNHfc+6+Rfh6dR7nO3n04dLfjSwzur8MXkd2sai5bS5ue48qzq0LhSRkQB+ygVs0cVRIyuYJFgLgb/vpuvTGZP4m/D+/RIfEdzp1p/J1JZidoDqzeguy7lQEBAowxgmJOBIrrMJVePEaONj36W81rUsdVpNDQ6/zwPXvRXtdGnbTkW2dLSDaUg4ZNqBt/qkuTx/hn7U6gcGuA009FqYdgxFM/dEm+wsZPkGgG63XhDpjafS27bn1ASQOFkk7R3MScmSe5NUmggQVjYyqyrXc+mIBNv356p1XpVkURFERREURKNf1dNOqG4Dte4yyMkEs0QvJ78cQajqVAy50U9DDurSG6jvXQLP6zqhOqIs3LQtqCrgzhzBXgc7QD/KqNWpD5aRB7ladKizwJqAz5fviVJ0zp1hG83Z6t5YXEUgu0AEsASSDMQcHDcxXkVGMcJ6WG8/309lBXc9+nDQn/ADT29VprIQAkCAT2+Mdvt29quUywS4Wus7Ic3PvisH/aV4Mualv4q21tfLtQUIYEhdzGCAZMNgQPvXitRLjIOi2/pX1JlAGm9pOY6zpt3dc96ror+ktWybltLpibaMN2CIDgDlYyZj7mapOo5Df9rXZixWcftMXjnP8AXYW10miOuS4GXZaKqVZgNysDO47eZXaJmOw4NQWdOUab998FnPrNo5YueGxHLzk/Kj6T4Q/h33G6fNABS0jbNxBBgv8A4Wgfie0ipqOYan++++fmtiG1h9rbceGuyd9W8RNozp7ZRHW4wWFBB2+kfqxyxlh8cVZ8RzMrR36qvTwgr56pkEb6xPGPay0Oktvcbc67RH/TYSQVLfrBIIMrAAxtqemXzI173WbXbTyZdR3tx80zCmMc4k/+c1M0ySCqbmOA+3+/yo7KOAdxmCdsZMR3nvM1ITJlcpB4s4rnXjPV2Yf+IvI95fT5VtoIDTClTgnAO454zBANStlg5jdfR4EVA9vhtgcTxB1mbD/NbpD0LUG31N1F0qlpdgJJcDIVRKn6t7HEnJb3JqufuffyPBXKtNn/ABBaSdRpPSQNvS3ALf8AUSDtdyd21SWkbAGMBjjPAM8S3aMWg4QARfif7WPTBGYtNthebCTHc/nL9K6pe1V+5bcRYFxvpWdxyAMnIiZ288AGaipsdeL9b8fjXmtCsynRYCD9xAvMcDfhewm/GNVN0nwhbF5bTISiOlxXDAB2BG6REuv34mB3A8Z8tUMAkfofF7qLG415pS10OdII4A+tyB5+66ZashcD5n8kn78k/uavNbFz3/i+fYxrLDvu6V+IdN51ttPvK+aIG0Ekd54MfScmB+atYWp4VRtSJheSTmsfJZ3qP9mOk1BV7m5WBM7Wwx3Fm9PAn4HczJzV1v1asyQIPXy3UuUTKteHemW7t/fbWNPpyFQbiQ11FCEgnlVAgfJY/qqLFuc1oa8y43PIG4HU6nyWpVqmjQFKfudryGoHnqfJbWs9ZiKIiiIoiKIiiJN1XQC7bEgny7vmBRt9W129JkHkEjtMxIqOq3MOinw9TI/WJETe3NKtBpLRuLqGTyjdOxVuE7pjcEUHAgW5xjEDjNdjCTmIj577Cs1ahymm0zF5HpPfUpn1FAdiYVj6peTtA9RyDE/eRnvXa1MOgb89l4oEjM7UaW9B5d2X3+FGzywYAiSAQRjJGT2P86gNIvGQ7a7fn2XgvOfOdVe05AnkRJIM+5H5OP6fFXmQLKFwKzPiHwiuscO7ZSOBkxJKTyFIIHNV30PEcSStLD/UXYenkaLH/J6r30nwfasgbWuYxO4icsIiYwGMd57zUFTAsdE8endlBXxpcZgDl335JsdIAgUorrAB5Zio4WTk8nk8n5qUAsYBEgeZjgFC2sXPzgwfQK5e067AoXAgCOQBBweYwPvVh8ZNPRQGq4Oza++qmQbQe/f/AJ8/evYsFyZKgv6xba7maFkZ+5iP3qv4jaYkm0qOpVa2572VmzdDAEHBzVljw8AjdGODhIWJ8Sf2c2dS967uZbt0qQ04SAFO0RkECSDzHI5qJ9BpkjUrUw31WtTLWu/gB58e+CqeF/A1kWrZuK6XCqi4obYWKj1K+2QyzIx+eTUdOle/6TF/UagqlrQI2vNtttd/Sy92fCj2tTctbmfSXLYUTd9Qj6bcRgLJg+32rz4JDomxVl+OZWoAlsPBmwtzMcdPPrebrqWbNoG/c2JuDIqnY0H0qUKmZHpbH7CREp8NgMjW46/4q9J9eo8ZLG4M3tex6/AhQ+DHu3NVcvm5utNBtjJ9OxRIJMqfUCVPZh7Ga9EnNmHTv57hTfUwynSYwfyn8n1vuLWOsrYX7/BUs0nb6QGCnMMw7CRz81oNeOC+e8UEgtM7Wv69+im1FhtvoI3n9RHeDnv+1SNc2fu0U5mLJJ4q6i/93obDf/2NQDLD/wDztD/qXPj/AAr8n4q3g6TQHYh4+1m3F2w/J5dV7Y4NcJT/AKboUsWks2xCoAB/ufmqdR7qjy9xkldc4uMnVWa8LyiiIoiKIiiIoiTa9N9tlllCs5YqxU4Y+kEZz3ry7RS0f5BS6jpyva8pyYxncwPEHM+01wsBEFem1i1+YAdLEJbr9C1635IfbcAJF0pvC/p4bk7ZEnsTxOI3MzCPdWqdUUnF4FjsDB47c9v1etqBqEkWoLuPUzEyNqKo2jO5sMcCJ9+8bs4/ipGii8y+wHDmSfIabzy4PulOGQMBE8zM4gZBiDgVYZESqNcFr8pPZuraCGPPA7Y78f8APavQF1FNgvl3G0Dufb8n7feuEwgEzK+7cZGTzt9z/t7/ABXA2115IBsFS6tqmRVCozl3CArwsySzn9KiOft3Irj5iwU1BjXOOYxAn/FT6t1k2fKVrcm6wVhukJIMkmMjByYqCtWyCIuVLRw+cktNhvvyt/sJlpzvEFRtgR9vY/II/pXtoDhBFlXqsEwb8V60kAQo4xn9o/BFdpQLAaKFrMn2gL1qHIjJkkRCk/v8fNSOMLy8m0H2Sm3dcX2TezEEsEFvau0gAeozMGTgjvUZc4O/CogvbWIkneI8t/XyTE3FYw2DIx88j/5qWRN1dNZubICQdP35Jf1fQNdTYq+ooyi76ZUkZiZwft7fBqN4LtAr2HqBrs82nTX9aLH+DNMy9Rv2kL+TaQDaymMtC7Z4jYRI5/E1So03h5G09/paX1R7HUKbiPu5X4TPf99CVlX+v/mtGQ1fOBzWL3rtUtq211zCoCT/ALfepadN1RwY3UqWpUbTaXu0CR+Eumtuua2+P7/URA/+naH0Wx+Mn3JmrWMrNOWjT/gz3O7vPbkuUcxGZ2p9uS0tUlKiiIoiKIiiIoiKIo7lhTkjPuMH9xmiKC5pmkMGmOxMT9yBGORifnJrkL0HQCFV8nazHKbjJLEkd5g5Czgcjvgd+Fq9ioIg96K8qKw+P+Dn/WuwvEkFTAV1eURREE0RCmiKO9uKkLg5gnt8nPFcPJdbE30WaueHHK2xdvl9m7H0zuBWZUTOY/J96reAdytH/mU75WXtfX207Cd9M0wt2ggTaBIiZ78yPepQwBuWFSrOzvJmVcRI4r21obYKJfSoz811chR3rZIwRPz96arojcL69oEg9xSF5LQbkLyqx3/fE/NcFl5aIvKpTtdmE/UBxOIBgkAwJJP4+ajeYNl2pWiAR8+Wiq39cdu64mQ2VT1wOZMCcfHv81wPD7Hv/Fn1KhOo0O3z5d6o1K/xN0Wubdshn/7m7Kf+f0q6x+RpjU28t/VeczsViMo/hT15u2H/ANdTzhPhUK1UURFERREURFERREURFERREURQnTDkSp91x+44P5FEXz1j2Yfsf9if2oi9LqFmD6T7Nj9ux/FEUtEXyaIg0ReYH7UlF7oiKIvlcRfHWfiuovtcNkVJbrOpDKBJIjmVzBOBBPMdqr+I6oyw10n8rwCSvdggpOcljP5JH8oqXMHCV0iQlHiBButOJN2StoBjndht44ZeDnuBUFV+UgDU2H5nks3HSC3IPvdIb56zxAF/ZNekaAWbS2xkjkkySe5JOTVoCBCvYeg2jTDG7e53PmVdrqmRREURFERREURFERREURFERREURFEXxlBwciiKL+Hj6SV+OR+x4H2iiL5vYfUs/K/7H/QmiL3bvK2Ac+3B/Y5oikoiKIiiKJ3IPBMmBH9T/wA7VzQroEqWurijdzwBzOa8knZdAUXmbV3NAIFRtJDRIXTrZfbACoJwAokn7Zr0S1jS46arybapd0yybt1tS/H02h7Acn7n/naqmEBqk4hw1/iODf2dVToUs1Q13amw5D9nfyTmr6uIoiKIiiIoiKIiiIoiKIiiIoiKIiiIoiKIiiIoi8XLYb6gD96Io/JI+lj9m9Q/f6v5n7URffOI+pSPlfUP9/5URe0uBhKkH7URRWGJlTuxGTiZ9o9uIrnJe3DcIckNMHjt39hTdBpC+XtQLabrhAE8nHJxXlzgxsuKNaXuhoWW6xrv4mzcbTMS25U2r6S3qBAluxk/BHxNUnPNUSw6f6P64q/RYKZAqi0H9bJ7qWNzbYBzA3n2Hf8A58iocROJrDDD+Iu8/DfPU8lQeyWydCmdtAAABAGAK1QIXheq6iKIiiIoiKIiiIoiKIiiIoiKIiiIoiKIiiIoiKIiiIoiKIo7lhWyRn3GD+4zRF42OOCG+Gwf3H+xoihuvETKwck8R/mB+3NcXoHWVJrLaOnrG5R6uNwxmYzJ7j54rjmgi66wuB+39LFPrLdlrt63aIZ7ttSrgybqoWAXOQcHcPY88VRc/wAMFzG3/K1/BdUyse+wBJIj+PO23A8gtd0XRm2kuZuP6nPz7fip8LQ8FkG5NyeJWVWqCo6RYbDkmFWVEiiIoiKIiiIoiKIiiIoiKIiiIoiKIiiIoiKIiiIoiKIiiIoiKIiiIoihbTjkek+64/ccH8g0RLL3Qy+qt6i5c3LaQi3b2wA5OXJnJjHArwWS7MdlZbiS2gaTR/I3O5Gw6TdOa9qsiiIoiKIiiIoiKIiiIoiKIiiIoiKIiiIoiKIiiIoiKIiiIoiKIiiIoiKIiiIoiKIiiIoiKIiiIoiKIiiIoiK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USEhQWFhUXGRwaGBgXGB0eHRwcGx0aHSAbGCAfISggIh4mHxwaITEhJSsrLjEwGSIzODQsNygtLisBCgoKDg0OGxAQGywmICQsMTItLCwyLSwsMjQtNC4sLCwsLTAsLDI0LCwsLDAvLy4yLCwsLzI0LzAvLCwsLDQsLP/AABEIAO8A0wMBEQACEQEDEQH/xAAbAAACAwEBAQAAAAAAAAAAAAAABQMEBgcCAf/EAD8QAAIBAwMCBQMCAwcDAwQDAAECEQADIQQSMQVBBhMiUWEycYFCkRShsQcjUnLB0fAzYuGSsvFTgqLiFiRD/8QAGgEBAAMBAQEAAAAAAAAAAAAAAAMEBQECBv/EADURAAEDAgQEBQQDAAICAwEAAAEAAhEDIQQSMUFRYXHwE4GRobEFIsHRMuHxFCNCUjOCwgb/2gAMAwEAAhEDEQA/AO40RFERREURFERREURFERREURFERREURFERREURFERREURFERREURFERREURFERREURFERREURFERREURFEUd66F55PAHJPxREn6r18aYK94rtZ9mAYWQfUxmSuIJC4JEgDI45wGqmpYepVMMHffFWdX1y1ZQPfYW1MZYjvxj6v5ULgBJXllGo92VgJPK/wrem1tu4AUdWniCK6ozbVWKIiiIoiKIiiIoiKIiiIoiKIiiIoiKIiiIoiKIiiIoiKIiiIoiKIor12MASx4H+p9h8/1OKIoygUFmYT3JwPgD2Ex/5outBJgLhHjvxAt6/ds2ltm0twmVn+8b1ZPbEkfiuGmHL676bRdSpyTJI0njeOGys6LwvpWsW7+ovXFa5wAsgEYKu3G5jkSRhfzQ4fPcJVxlYuy02AQLn8xw8j+3/RbWpVk09u9Y09gXXK2xtJvKvLAncY3Aj7Y7VGWFn2iypYunS/+Rwc4wNdtLbLSdE6rfR3sapSbi7Tusq4SWkbEBGxtsDIPc49OTXkWcs6rhab/vpGBfXl38cVqEvmJ3Y7h1gj4JGB+3zUkqgWGY16KUXm7ofupBH+h/YV1eV6GpXiYPs2D+xg0RS0RFERREURFERREURFERREURFERREURFERREURFEUNy6Z2rlv5D5P+3f45oir6e6plWDBiWU7uTHeRiIIOMCYwQQPZYRcX77/xdCznjB31Wmv2NOyhkaHYkiAOQNpwZESe09iY95C0Bx3WjgmilUa9++kd+YXFdDoA9wLO1ZkseAoySe5AAJx/rVkMpu+6L8P32F9ZULWNkCfzfRPtdbe5cFmxcOwqGCqYUsxH0jEsYBJzkE1aosaylJAkEzyv+FVY9uaXW1E/PyY5WW00yXX8mxd3sbLzu2DcR5TCTuP0zI/xSJrOr0wfuGh7Pys15pszVGf+Q42meXcWutNo7+wSpL7zIlgAuTG/M+oiO/HAingka/70WdVZn1ERy16dO5V6x1K3f32kYF1A3AjgtMSOMgE88feo303NEkKq6i+iQ5wsr1vUAkxEe4IM9vvzj8VGoi0hSKQw4wfcUXkqNtMP0jb/AJSR/QxRF8RXjDfhwCf/AMSP9aLpXrzHHKT/AJWB/eY/1ouI/il7nb/mBH9aIpQaIvtERREURFERREURFERREURFERRFA90klU7ct7fA9z/Id/YkUlq2FED/AJ8n5oiU+Jtcun09y6XKwpyIYgtIB2kgGCeKmoU3VHhoCkpML3hvFY3oDm8mptG+97dCy20MFMTu4J/Xn2GINaeMYGBhDQPjvRaL2FjmvNgNNfY7X2+VjvEOh8tA1swWnCv5gQLtIhjmSWnn4phGmo+XaDjAi3DTb45BbAxMf9biRaziIuePqOvRHQtVbtBGu2XJLFmu7GLIwI9QPHBOB3+Ti1VpPgkEAWgGIPKOunJRviCAbxveY4/vs7PotzUXLoBEqpG1tu0LuMwZIJwpzB5PvFZdbKJEajj7fCqYg0mNJG/OZ2/OluWi1Wo6ltDSkgbtoESwA9R7d+YHcVVDbSPPv+1m06Ekfd/XDj5XS7p9wsN6OGbZbdkUBXIP0sykSp9J5xzx29uqtOg9eas1Mo+0jcidR83+fy56bqHKCY3kyQRtKhpKhgCZYcYOcmooGqp1WtmRpHWY1jl8Jlt/5815VeVX0evVzA5GDODOJEc0IUlSi5lypwxnIMe8j+lFGYXq3ckn4Mf04riEQpKLihOmXsIPuuD/ACoi+eWw4c//AHAEfyg/zoi+NeZQSwBA5IMfmDAH70QCTAX0ape8r9xj9+P50RSo4OQQR8UReqIiiIoiKIiiIoiXdR1ZFt2QgBVJk94E4jMe5H49xwmAoqzyxhI1Srwt1U6i3uYJu4It8AAkDnInJg+/3rzSqZgsvBYp2IJLheNrWvHfGYHDRPgYFSbrYXP/AO0PpVzVJ5LXSoZkO1cjbJwwxkEyDMGIxzWx9OqMpfcBsb/o8I9NVzC1m+K6nU4SIN/MDp0V7R9L/hLdtd6tcCQzkMC4AMBoiNvuTkk8VA+t4+aZjl3vyV51SrU/iJv1U+n0tu8SQsqBz5ecGPQ0hZJxjt95qs0vYLmO9xfvopH4g0xreONuXt87Kq/RbWlQG3ZUEt9JMSHKyfgqBgYn3yasMrOxBLXm36Fl5diXGYdrrt3MrQdKtKtpSTuIB5YscxI/lH7iqlaXVDb8Kq+rAja2ihsNbdvOG8ysnGB+rGCc44985xXagez7CpGuJbkAH7lXreigrEBRyI5OZn+X7VFIXk1ZmdVdcQCf69v/ABXFEF8e0GIYgYmD3E+1clA4gEKiumW3Nw7dwkA9skmCe2TH/Ir3OYqZ1Vz/ALRolut6vdVWY21ZVMQCc5jdAE5MQBMZ+9TtosLok97f2pqVGmdSQfXvmrPStU4UbkNrlQjHcZmAwIOFMHkTxxUT2AGxlcrMa4mDPPTr3PqrtrXzdNvGBJ9Q3DiCV5g+r/095xw04bmUBpwzMr9RqJVOoWC67Qef9wfcY+Pn8HoUtJ4Y7N38d+6U+Kdbcs6YmwbYgQS6FlAAngYGAfqwJE4robmsFYwVJtat/wBhPG3fxJ4CUr8L9evnT79RLOUdycKo2k+kGPbMk44445lIMFWsZgmCpFO1wI6768fXdS+HvE/8Ym8ac2zu27m7+ncWUiDsyBu94965Kp1sKKRIJnvuy1WjBCICSTtEk8kx3oqimoiKIiiL4xgScAURVyC/aE9u7ff2X4798YJFFqvUAjL9UjiRxx7cTz7VEToCFWrfdDXDWefdkt6N0c2Va2LkrmFVdoH1exmTOTzI5r0xoFgqeEwj6QLc8+3IefH+kz05CqEk+mAJJJge5OT35qTRXWODRl4JZ1W4t1msCA4VGOGyrFlEkDH0t39verFBxZDzpf2UrAMwfAnj31S3Way85beqHTeSQwUHebhORnEAA/EZ9qmFMMP2m87/ADb/AGbcVeaG077z3wTDoNthaRlO4bIgjPcgA+3aPntioKz2vcbRfYqGqwh5BOp3/O689QWJ2LukMCsEgiZ2+rjMfGe3b1TP3CTGn+9+6rVPELC5puDp+PPjyi2qS2HGntai6rkFtjMlpcK0bCVVgSXhSSIAIVDAnNt48R7bTrrvveIt77KSk0uOXfvdR6TU77iGzc3i4oOx5WBJLExBJJLciOc9h7qthhD26HUX9NfZTUKDQM5JkX2Pf9jktjpbYSVnBlhzj3LGfcxHsI4FZJFl5e7MZ37HZXryjO5iOREe2BB5mT7zXASJXcwiGr55p8wrEKBzumSe0cjEfvivcDLO65l+0GVW6xtFvGz/ALQ0RJPMfqmfzPzXugCXjXmlI5XTouXafqYK79Mm82Bubey+lizHaqQAGC7sgyoJGZM75pAAtqHWdBy4+Y62Wix7SJItw/v2W18Ba57unS7ecsXZ9pIBC5xB4AiDkTn8VlY5gbUIaIiOXt3+VDjCwPhgi3r31Wks6Vd5uADcyiXAWTtJgTAOJ9u9Ui4xHsqjnGI24d/tW0v5I2nAwff7V4i0rwRCra+8BnA25OOfj78V6a0lS0mlxgbrL9V6hYtrdVrZuBvWVRfq4RiZ+p4n2wOPfjSWmQtKhRqkgtOUj/R5evWFkNN4/S3au2xpy9szHrwVJAO/0kD8DJI4rxnc9xWpX+mGo9tTxBPS/fLgnvg3rK3bhtKqbDKW/KG1UUbPSVOTBYZEjJ4wSP8AIArL+oUBTpgyZMSDfpf8W/XSa6sdFERRF5uOAJPFESvqfVLdoB77BQfoSRLEdyO5HMcDnJiK+IxDaLcx77le2sLtFb/j7ZUtvXaIkyMTBE/cEV4diqeQumwXkiFC90xCfH88nvVb/kW/6r6e+sX2HvuoHToFX0exTLGS5kEtPeQBPH47QO1T0HD+bv8Ay0v6d/OqrMNNr7m7uc6bK9ftyMcjOP51ZeTFlZqMkWSLV9QUFrzXWS2qAtJOxSrMO3H6t2f094qy0OaQ0gX/ADHzbsrue4zcO+KS9U6t5mltCy1sguFdIIPlk7ZbMrg5BBmYPJqxTNNz3FpzSLGQb/nlpdTU6zC8Pz27A9+W2ir3uvNadAjFlDQQAIZcAgmCZBUn08hvmRNh8Mx4cHnh76fhW69amGgkAGYIm4P+EHyVnX9V1cOLQRWWCAe6n0lSeS25WkgYEV1lCk0ffccu+BCyMRUrNJyQedtP636KDwl03V2WurfCPv2sjhtyjcHDBSw3FvTO3iGHzMuLr06oaW2jUR0jf3U9Fzy3LrG468U0veH7emti6iM98W2C7SNx9JJVZO0EmTP2571RXdWeA6Infy4KUO8PMRoTptqTF+p0AKt3x5kRsAEqBABEnbtwfpkE+2Dg1wfaLgzr/fWCuGXGTbTqf9XzW6m0uo09tmaAjMpVsAxtG4DkFSYnHfmog15aXZep75qywZKTo5bbBVdH1+2jeTcu7rhk+oDMsyKCy+nEfqJwTNSDDPLcwHevVUm0cW9jamoJO3IkCxtYdDOym8U2lu2ihIS4JCt6iQxHAIIJ/wARGcK2MSPWEe+nUzC436d/6rlCiXAkd8zr06kdFnND03T+Rbsm04QoSbiG5tIJFwmQYJBUEEjsYxVvxqramdrhM2FumnQ8fdWCwasd0H581qdD1Mtca2gJsogCsGGbm5l2HByoCkmSPVPuKpVKOUZnWJPt3+uaqVGluounOh1O9N7QpGSPYZw34zPFVXNynKvDgJsqfXdadMGvjaQFJYMwUCI9RMdvuME84FS0KfiuDb+V1wkZY91V6r1+zasrdd0Cuyr6mMENjkTkCfuQMivVLDOe9zANBPfW3qpqTCQXbC8/HqbJf1Pplm8HuKfMksH9biFIk8kqAASZEffJmMsdmDXCFo0sRUZlBEWtpe/lrzn005Fd0R3G+q29m9gFU4Cp+og9sYjE59qOoGnYr6Ck4VGgX2IPD88R+11T+zDpC2bAdLgdbzLcx2hMgmATDFfbt96hJkkr5z6tVz1Q2IifPmAt9RZSKIiiJB1rW3ER3UAsA2w8xB2yF7mYk+zfgxVXFrTCs4Wkx7xn0m/+7eq5h1rxNcv3D5pG2AF7rmY2yQcg8tPP7fPYnPWdmdqNANh35rabg2t+1ogcTx74WTLovU2ZgYkjkSSTsid599oweMRmsysMrg436+3lKzcRSykhau91Xzg6WsHyvMDAnBxjt2I79/mrwf4wy0wJ1/BjS8CNTG3LJqOyS4zAnvmouhlSXvJsfeVG6CMpKtIOJkYgdufa1RYGBtF0OIvM6a8df3wWZTc6XVQ2ziI4QBEcr3VjV9QuxutqzKP8IgtvIyQYICDJkDg/NbVLDGpUbeBqdptMba6ddlxuIqPJa2OvM6W3ELI9W8Ys7vZa2WRlYC4YVQQrFm3ZEBfSMZgDvW7SwbH0f5ZXjzI4RYaG/LVemV3OGUuE35X2Ply3Wau9VFnUJcslhP1gj1elySFImcwT3gGfau4D6O2iIccxiJsRpbhpHDccl5wrmgTTJJtMgGJvHLT9LVAWbge45b1iEVTuLD9LkAAcS0cjbwSQDkswz6GIDnExmtrrHCN+MnQbi0rqFpLtdOPGe7+areGrWpe8q2yzJatQ9slwq3PQU3mTJKqTJGOO9fRYnwmszONydbXG8WGhK9ND8pyn7vNbnpugd1/vFVUMhl+oggjg8cggx+IrBNV2Yn+lzC0nZ85FtON515aXXq/fW2fJ3otu2ksCcopgfONsnPJPsKsMYXDPBkm3PsrUMuIiOaxfifx5Yts+mtpkKVUsoKnaWBgyDG5YBA5Wfvfwv0+o9we7Qnvjx/Su0TTBhzoPpy/fJYu94hZ9hkoVQKW3GSq+oK2dxM/vn3rVdQAH3WBMxpB04Wt5qWpQbTpNLSToQDx85iOK8dO6xffWLqfMG4EKFYHawfABCxJyGjkkA81DiKbGU20wLcd+t9NOQhVXVSx7Wk2JvFo4mDsO9F1rR7rj29+1nt22Zu4zxlwzemCJB/UawX1mBzmNEXty2NhAv6WUH/LZ4zqI1HP321/Cn6hqBYCgJuQhhHtE7gAIHB7zmPmOtb4gJPfffOLF4/JBFy47fN+fykZ6QS413n3bdo7XNoHORJkhon1k8/pMDgC23E/aKWUExqfiIUTq3/UXOseO8AQdbayrmp6nqEss9r+/3q7G3eI9K+/AG31oCCeFwMmPNGhRe+HHLBEEcewfXkpcM9paJm5JmbjgPJRdJ601+6dPceyo2oYY7iCyqAFBggkgttYlhzPYea9OnSZmabyQYte/XQHUQFddTcSCGyOPGCoNfYtKjaNrV30LAUAbX3BlAGInBaSJ9KxGIkpPfUf4pIud9oPr+OK9sDmBppxt/h24JJ0LTjV6I2rJdZG2Abm0AkMxYgeo+mYGBJESZqfGnwq+s8TaeQE6axx3V8YhpqZnXEzNpkaAaQnnSfD9lrg0y3R5lsesAHd5fBG7gkljg4+n2rPrOdkzEG/z33deqv1Co0eJcgxE3EjvuVr/AAz0RNJbFi2WIQEyxzLmW7D/AAj9/ms4NgQsjE13V6heQB0TuuqBFERRFy3+1nXG0tsLBNzzUYED6SxyCeM/6dwCKeK2X0P0NhfmEdOul/XvQ806RdiABM/4ifT+3aYPtj7VmV2zcrZq0wGiCd57/wAldL8PeHWM71IVl3qwf05IPCkDI4MHv7RVf/jPqMFvXl8SF8/ja4e3KIjkO9PL92W6g+nuOlsMCEDncvoVPbcIWR2UYycVBSz0SXtEGeszO35VN+FBEg62bzPSFGviJ3NyQVVfSSIOcYA27hIMCPc1GcQ9r883cLTtaLE6Rff5VPE4N5pDLxv0O3YHFL+ldY8tt23eV+n4YrxkzBwfj5rUw2IPhuabukm/v37L5Vz/APj18wH2xbvh5qtf0hZf4m0/qH1BQDtKCAuIO0HtzHtX0H099Os41i8k/wDjM76wOdp3JC4Dkgk7858r67WMDVJtR0u61wuUCNtJiT3AghQYBBxtn+WDtVMa1tFpm0iYvpY/deeWs7CbhSe3DkU3mdCIjnYngRfh8r70MNbvooEhiBcUAhVQlxtbgzl2EdvyKtVKor0zUFzFiYmRE+egPMDgtLD13PLWkzJ4zrpx4XW9saP+ERLi3jcNxLaTcM+lZO9QR3kAz32n4rPnx3ZcthOnp2BzV9lAjXlPTlqtdY1YYEcHvEcRO/mCvbE/7ZzqWW475desKwWZSLapB4q6QmoDW7m8ISswR64gtCnDenEjjEZFW8NXdSEtjfXbz274qRtHMQO9d+H9rl3ijQuq2ViyW0907yqLITcCiGDICgwU5E/FblBzSHOk/cJG0nc33trx2Vs4RznA07gf7F/83UFjp6X2bA225YKvZT6uT+0fio34pjScx8yNPUcPL8zYxvhURVJy6DYnn878zzVkdBvIVKqdgIdDyJ7E52DiIycHHv5Zi6T7SZjSIsdrtHl14BfPuxQpNFRwubE6AA7ExOugt+tJ0/rK2dQrG6VS8hG1V4cE5ZInnv3LYFUn4dlSm7IBM6jlwOhVuhUoPJqMY2eNhxsYJ2/0pp1bre/UWbStDFivlH62Ch9sGZEkHgxAg813DYctouc4ee209+9lHiHNzQ0zy6zwKf8AT9Otuy0BVUAkOWHqLSZYwuBA5/nFVKri94Bk8uEcNV5owGgWgR0Md8yvujtXWa4t5kKEHyykAYkkj9SkFhmTx24ry8sABYDO8/B4i1tNVykXtccwHXj5fPcZEdIOnUuLX97vFzzWZnO4bhLe3JODMmajxGK8R7j6DbYaf0qVX6zi2MLWtIaAbayJnSLE3N5geSr3OrecUS4GF1r6kRuCFlkgFZmATkA8KBzVQ4g5vtMHv53Vz6R9VfiKn/HeyIkyI6EGdNCR6c1rvBHTXtWnLgJvdmAGPSTuJhYhox7gDvVyvW8Q3Gnd7LRruZMMMi3qmXh/py2w19oNy4PqMhikllDc59WfxzFMVVzHKNB86HysuVX5oYNB89hONNncfdv6AD+oNVVXU9ERREURcf8A7WdH5mosQYO15Zl9KjzGyWmBzHH5zVLE/wAh0X0X0ckUXECfuEcfRZPwZ/11gBZndO0yvpYKC0gZSMSYMcmqLnCQD33xWnX+5haPS5I22F+EbWkrfaDr/wDEtCMu5QS625BDAkDefkRmYHFZWPzS15BE8N9tePlZYtbCmk4hxtoqJbU3bYt3F2u7QwXJKg/UADBBVJ74OPYcc3/tDBJ39o9rd3PGVKNJxcw6cbXI57iZFh6qxrWt48olSslivbtDcgnHEyCBzNQVg0Qwi+4PsfMco4LFw+I+x/3EgAwfLQkcwdbpX1O95lzYUJEjO33fJJ+37R2pQb4bM89x31WPi6oyWIBMzz3t87aiFEmlYBrgwzblk91PAP6i0d+a0MPiXUh4bd/Xy4X/ANWS7KTIM5fkfjy81e6dfHltbay130QI2+ohSoHrgKxPb4/ff+lYg+JkMgA76a39uoCtYPBh73PDdddLG5sfmF58Psti4zliwDNbM7TJ9MYE5BnjPqI719BUe2o3IP1x6Ky3C1MG/wARzYHITa1hz5xonV7xIzKt0W54wTnYYJwBIjH85jAMbaIaDe3fzz/yzVxlS9JglwfBjhe8z7wBvoVmPFXUFCKthm3rJYowB2DKlgpkj1AqGH6z7EG/hjmqRIOlvmLWPGP7X0dOmWAPIufS+sTytyCodY8aam5o1tFzavghV2AqWQjkk/SZGYInHaasUcFTZVzxIPnfkN/TzUbWH7oubaXv7KTwvrRZ07WtShb+IYXLlwgZLSOSc92kx3+ap/UASQRq0EZRwHp3wm/fDqhhdvBltuBm2n484Btr08OdyHywsosrj1HdBAEsMiBycd81RbiHPpEmb3vqCP7kFZVBpe6q+rmLDldBbB00F7kO5agbWTZ9cVS1pmRgAIJACkA5wBwnAj/Dj5qlSeCY9R8L5rH43xX+HcMAiIIdpF5mTe+g4AaCDqXhm5qS50wFpFwGdmlmUtO0diGGSIzB9jWvh8UynTjc8BI81o0aANEeHoDx5Ta2tyPiyRafpJ0ztauX2S+vqULgNvBn1twxYbQeJPOauZ2Pa0DT4va3nK47MHlpN9vS/DXRP+jau/fVXe9cDWvQVAEqF3z5ozuUicsAQVnk5zMfSp06bsgFxrNucdNRr6KbxC+lLb6A8Padu+O8tTtd3KjA2QfcfYEGMRWXQq5mtnvgrtB5e0ZjPThNvOD8LA9Y15dtih1UFt0uANuBhVEQOZkT814xk1dLR17usLHVKWIYfBJlsmI21M30MCIkazBSnpthkuo+FM7E3EbVJhVXEcAn1A/UFNQUmgd+6n//AJ2s044MBMwTYf8A2JN9CBpzXSdJqlu7kLm1dAIChre9FhlW7EkDBkCCBuGO5ufyEbr617DSMgSPODuQnXS0UW9qMWQDbJM5WQ0R8yMdwa6XFxkqvWJzS7XVXNIPQvyJ/Jz/AK15UKmoiKIiiLnH9pXSr92y7rdC6dFdmt7SdzK7mWPYDER79+1XEtcWyNFt/Rq9OnVALZcTFzGtuHXf315l02/c0zhmB9JMdwIGRzHesqszNpqvoXZKgdBmY0/N/cha7oj3NR51y2m1oO4bQdykSQREkdoAMRVGo15qBrTPfPgFlYwZKbWn3J1248FvLPQg+wkuNqgHJGSAf5CI+3zFWsNgC+rmJ0AB2M6gSDpBHtuvm8SfEBbss/1jpD2NyWGZmIDGYAaSMDtuJnk9x961KuFa5paO+/2vk6tF2DeMpzTrN9RFwN722tMJHbsbbqAKQ2CASAZksVP+KPYYGKPw4o4XNlkzN+MdT+dfNQM8Z5c4tFvjkNP3roU40Nh3WHlJKloABQQx3AmMsV4E84+MT/iA1Cf4tn8ae+8TstLDtytzZRxnv442VvqWiDWUQONrLlyIIB2HceGDDmDHNfRYEPptazVWqPiZw1hBnbhb1/siQs0oFphYuhou3BF3cqgyR7kfpkE8yBGYrQAdUqENBsJmLb6cf7OwW6zG06pNGM2QC8GCLbxoDfUDa4SrqXVVt71tjcVMj1FSIUISuNoK7fc/UT7k7uHwJeQTYcdZ/wB5fKjoUBnzESWiABEEWMnjuL9Byz/ULIe0103E3M8wTNx1iZaAF59/ec8VIHZcSKYsAI0ME2AkydrWF5haD6VWtQzAaXB0teeGs8OK89IsNqG25F1wAu4kzySTgkiIzgAGZqWvUZQMgwL/ADxHC/PZQtcKgbWi5twEj3nyPBP9J0hrVu7ZuXbbXCobyvMnYoAbdvXusRsEzu9uK1aq2o8PYCBcT+hw11V2nLSHyY70nZXOh9ZcC2PLgEfUIk7dyiQZ4PtGcdqx8VSbTY7Ibk6bSTvuO9Fl1sL4ZdXDv5H+IuDdrp5AXGml02tq2bx3o+4jEQtwCSXOPSYjccZ/b56iXirmqSGkxof3p30+FfhntOfKQYm4jhfpN9h+GfQ77Ndi7lWMBG4yN0JwDKiYH34zX0jabmglm3evcaaqTAf8jxQ3LbQzbW5gTeRz4J91Lp4v3bIUhlSSZggRtUAzMEfVjO4DjNeKdcU2O58POe+C+rFISM2w+dLKPQ9B8lDtje7FnYHaOWgDtMNnsY/avUruqtLQZ7+JFuA969KmaYlm5321j8f0qms1NpVtvdlSQFAYN6f/ADIMD2P3qBlLxG5WOuBfj6HjCkxFCj4etxoSfP8A/Mg7RwN8t/AMW883B5ZfDNPqaCWIEEwJIzB/bMRpVKriACOXKfXRYVf6XiarjmIl282gCwnTQcduCXnozaq4lly6Ou5gLiwG2mM+wEHiTP7m9RpMZTHLXjN9OnDRfffS8NSwGEY5tyQJPCZdA8zyFgTbTo//APHLQZH3G3clHMMDuCFfS271bdxBwckifavLHll9evOyqf8ALqOBaRIv5TPl7dEg6YmqXqFxLbgWHJLLMqLe7bCAGA29hLAZJJzmqgDs6uYo0DhG/wDsPUk8eQGnDfVdNqZYiKIiiIoiV61d1vbvCk3OfjzDIGe4kfmvFQSIlT0DldmibH4XMfFnhcadEt2rZKAu3mTLethgiO0Ks/vyIxsUDTeGjhO/dlv4PGB5LnW2PfM37uw8M6DVacMVViCMwJOQf0nn1buPis5lOrUefDBEa89reSr42rSqD7onb2t3+F0a1aIUK0n57++Y/r8CvpKNHw6YbqsOoWu2SjUWlZ2uFWJUAABjtMbokcSD3/2r2Hgj7b7LEdDnuqZbgcbfEW481nrl12ctbVQyx6mH1eoyPiVA75kVF4ZqPIBnzJB10vFpv3Gea1UiWhsyeQOvp7Epr0fR3PWLjMACEABXawHqDcTyTg5x7VM+ixjRTpnQaARBP6Nx5LXw+HcQcx9IgxfRS62y1q4nkgHcYYuxAC4mI7lQYJ7/AIqxRFM/c8x03PTvzVnD4akxxdJ8/QW35z7rAeOupeZcts3l7Ed12BpbaQpDNiFMyv8AyRrYSnkcC25sZHn+I9YW/SZ4YLSNQJP4jXS+mk9FiH0vqVYkT6WC4ySQIgEnIExzA71vYeu3I7Nx27tF1l1MYzxDSpXcDAjT2mYnWNF81dtrS+qWKsDmR6YBGDkcgjH9KhexlV2eP1M7kdO9TYwn1NzG+A+x34W2EiL39jqYElnUC/c/ugbY2iTBAUNuLE99u48/PFUPqWCe+mKbRJvO3CB/W8emtgcVS8QtIMEyLToNZI8uuwXQOheH7n8Ruv3EvBbaglZDFTnaJAhhtnGTInmKwPEqsb4cw3UfsGy7iq1N1LO0EGTwsR69i3FW+o6Kzavqzl2YhiGKEoBMmeYMGZmee5qjSxT85+4kGNdtfgED2MQvnqZqvc8sc4giDfSeg2kAaeymtPbtzp2tvee6AJtxP94o2u6yCq4gSZxwBUpgVAXT7kd/qy7U+m1KgdUYAGD+N767TbW+saQVLevG1c2w52DfGVJVYxOJJ7DiCR71pNqAnKLW014/lZMuw1Jxc3MRH3aaQL8ZEnQcDGq1dvU4R1WS67oAKwImTgnuBxVN7IJgLSo3ZndwvxSHQdZvF2e86AgurWgygWzkq5Lckr7HufsMwYqoDciTAjpztbvWy03YVhs2ev4j/Uh1uqN8vKuSBBJP0z2jO0kYPsOYxNOv47X5vtdMCG3DjqdIJAOx5RO1athoMzMaCfws3a0DC4LqApaR5YoJwOSgUEEiF9J545mPsaLW+C1tQguPPeN7+Q1mJuLnQfiWMDW1oJIi9+NiZsbEaGfO7DpXX92rNxCGhBbBvQkW5Et6MYxC7TlgexmxVZSptFNxA3+299p9eItPlK3CnwQQPLnr36Lc9FRdUv8AEbUe4VNvd32kqSrCYViOQJA4nFZFZhDo7/CgrkUH5RIi8c+9NCRfdWPCvhxNKzhVMvdZpJ3ejJAk5w0EiTmDNRgKvjMR4xaZ297T5ei1ddVJFERREURZDxprGs6c3rU+crMEiJG5yCyqRDEYx9uKr4gwJGq0fp7c7ix0ZTc840E7fnRfeg37t+1ZZtrW42szMN+4Cdw2iOQQVhexxEVW++rGYWHr36LuIayi8hhM+0cP7unyFZCjkAjH2GT/AE/J7VMzJo3Ud/nuFTIdEledfecMot7eZMmDA7Ljnjn3rxiDWzDJEa8zyHfkq1TOBI0HcJR4kYlQo3+pgrMjFWUfUTAGePgjd96iqnNLZPl6x3+1XdhhiSWZsptHPlw78j4Fm5aSwtpi+9sl5J2kM0kqMEYjdEjHPNrMGAFo8tffmqzsO+iAwE/OnMc/VS6w3MbG5MsRBUKJye/twOB25rlTEsyQ6NDebeusDyU7BUa/KTx74x3KV9WS9qbd02WPmIRszAI59PcE9jXG4mo6mRk8/PnfTkNloUq2WBUBjeNTymdOIsCOSzXUOiPbFv8AiCzW42kBBv3ECIM8SWECRMVuYSoA1pbZw8/3tvwWpUdSxjIIhwF4NvUX08/zk9DtN7awZTuAWWMyDG2SMTKifYftqB0i0QZ6337v7hTYb6VQojPSEOjn7Sd+vpdanS+B2uunnIVFxCHMiMYE55PYL2GeYqo3HeG37Vg13UvEljYcSSc1zOwEb2kkg8byFcPhPUWwtu2f7old9yQPSCMBQPpIJAUyOT3rxXxLKoP/ALefX1trbgrWCxDS8H0EcLf3vtqtVounkte81QvmQMAgmAwznHpGNsZnnmvn6zC5n3G57tf00Xca5hpBrXd2MW3HWdFZ1HUhatm40MAAAAcsxAgDdIzuAye/xXmgXQMxBnh+j66+RVDDvc5waSPju39KO5olKG7sZGY7mOJA27YYmTjt/SKuvc3cSNP7i3mp6les0gCS0Hl1vOgnU3PTal0rQXPNDte8xSpLAgCc4kgeoxv9oJ71PnZ4X2+vkqhNc18lThpbiO9vZP7WlRTKkhiAv1dlnJEwTByaqvfdWwy0x33K5L410N0XrjC4rSpCgqRK8fUFAkerH/aY4E4tSl/2EubAnn+h+l9Lh6jDRAi5Hvc8emnETBumPQNPcCreuFXL29yoh9W1wJYyPVjbIwPwCa7g8KH4phOk3tNgNTsBeAbmdllY2uM8aZT/ALx2WfOqDPcV3MsgkhpBUAn6QAASCAYA/UOZr70NpZA0NFjaI10/EjVYTcd41bK4ADjsBrM39uPkr/g3whLb9SbZsFTu9R3DMCTt9OYYcfTg1SxzWNkRJMe0T6dwvoG/VfHYDRcbSNr/AB8fK6H4Xttb3MFteRc23FNtWVne4eXDn6goXAP44FVMS5pgCZFjPL05qrVa0zxk9Pb5haZAN/8AlX/3H/8AUVUVRT0RFERREURc+8Rae7e11uz5TNZNtxuj0BmuNJJj0MAJESSY/Nas1zngbLWwTqTKDnON5+Bw56efmNIdCNNYW1YsnYqkbUgkemARuMsce85r0+nDcrQqjXio/NUd6/0Lei8dL1txrxW5bA/uwVYAgzMMCDgdiJMnPIrxSLs33Dvfv5XrEU2Nb9hm/Xpf9K71Fm+kYMH1e3HbucjvUWLLgDk1g981mVKkOgdxH7SnppusT5qwDw0wxkZxMrAjmeeao0fEJD6g19f6tqSPReaX3CTtx/2eKg1XV7FjTKFdriz5QeSWLkRuZgJk92AMVdxFUNw+amMwI4wr1Fhx73ZbRqNAAOGne6VdN655hG4sjBFOD6cNAXPpYsR94IE5msiiajxla7UxpYACdOQ1ttFgpH4FzPtAtJE9PxuqPVuteZebZ6haKhgDtLRJgkAzjcM88d63Q9+RmbR0/AkeU6rhxFPDhtN95Jh0WB0tfneBwKk6xqQl62d21bwJ9RDBW4DAkccY+AYq9gmAZw103220t7cNjK8YDIG/YSbyY1257eeuu6y/TesIb03mUW9jBWCKxnneSQYMiMRniKvYl2VstMnWBOnDy1g7cgt7FOc6iXMN9QBOmwHTW49YXRemdVtfw5uWm3gAjc0T9Jx2n3j5/NUHh7HxU1Pr5jjbRfM/U3mmBULY+2w0JsbARqb8NDoVVfrjJpkZdzMEJPphd4EQR2kye/BrhLS6SRxjeNJ9bfg7VMI01KTH5soBAI34T377NPB+pu39Kl29h3yQQIWDggf5Y+Z5mu4kMLy1ug71V9+UPytjKBFt+JnqqPVtBcby1dt0FSZH1FWBA9gAJXjINYlQVfFa0C0Dyib/AK29VRxX3uhohouAeXmm2r6lO5DaIECS4ARgee88Tgj2/N3/AJFhmHCdrFejjDTIIsRBGo1/XtyVAMXlGwBBMfpIIhQQYk8xPB+ambUDgIEeffz672XU7hxgviw/u0x+4XnxF1m1ZAU3Sr7SxWfUFUgScSJPpmDJI96gruG7j3f3Wvg8M+oYyiNB5/rXULIprbXUNQHBCgP/ANM/Udvllmg4hgsBiARmfnn21nQTYDQqxiaVTDUBlBMakRG8CbG07Horuv6TdCFk3KCg4hfQJldpEjGwxPAE8VZwWGNJ9SoSJMRBnQC/DWbRvYhfH/VKtWswNYDN7WEySTzJjhr1WfvdJYAEqAvAEeoGB9X3kxn9XFbNB5NXxDMxEbdept05r5rw6obIEk8PX4HC8a3vrPB3Rt+mJdCys7MFPJwsFZ4IAYZGZBBFcxOI++Bawvym4PfkvqfpH/XQDhY93/S21jbciMFcRHGIj4wZiswrUcHMsdCrGkWN3tMD7KAP6g1xQkyZViiIoiKIiiKtp7Y5/wC5v/eaLs7KdVxRcXgKJJgfP9P/ABXF2bQlmts3vNRlINpQ25ScsTG0jiIM94478VajHg5tQNp1768FWNJ76zTMNHft/a867TS1sjcHHBEkRI3A9szgnioqzBY3mNr/AIPFeqlHM7M3bdZ7xHZUq24oNklGj1Kp27gFHMkETEccmTVKqc9I02eQmNBe3A35bW0Whg8zHaSDr7xfvzWRu3QLYLkmchUwTPYk4j8zhvas+kytRJygDMIk9doiCtCpR/5Dmu/8WmeNx7b2tHU3UXWtQVVlQor21JcFDJOAFByO3IOcGt36dWpNIbV9Tx0sNZudo/ObX+nuIzv+7M77eEC5m2g2HGZWY1DXLxQ3MMSAqkcCTCiMCcCI9jPavqW1C1r202BwGhFtYIJmZ335ESrWHqNpvaNDGluPrbb2TnpvTwHt2/K3sylpcsRkD6gBgjtj88VFXxlRjQbA6adDb8jS2gkrcJpxOYxtp3cbxxtstbf1K6VYO021CkSxyRIbcCJUARHII+2cR7nus1s8ABqTAgCT1A0Xz31PENy/eSHHQAGdoiI899eMKz0srrNxUYQlZ3RuJA3gCMGCmWk5rWDTTY01N76dY638lRwtUspl3/tMSB5ciNha8LR9FcLb2Lv3LyD74GBHeJ2wMnisnF4wGuWtAte3O8W3PnKndSGbM2wPd/2kvWtQ3/XFy7ZZQwKbsYVwCAcD/EW4ECZiso1nOqAn7YkbW4aHdXqFEAfxBEz8WPc8IV3TdQN6y7qltsL5e1stIGT+Se3YjvVwOBEGNoHfeqqVMFTc9oNhc3Fu+N99QvOl6WbVs3HRTdcE3Cg5kH0iImMLwZ+Zx17XNbm33j8d+qr4utNqbvtAAmL2nnxvr7rI+KdH5dy5f/h7txfKVUNzYyDiQojd5kE8f9x+3BOWdufffstXAPbVosZnjLN2zI5k6WMbQbKn0PoqafW27i3N/oZgjIVIcqQFJJIBJbj74xUYcA8ZN/z+O9l5d9XGIw3hlpEHXWY30BuDrotv1LVWbtlvOAW2GUEb/wBQLbrbAGNuO/Iatg1DSaHb8++9V81Vx3hUzpGl79RHTqb8Uq6nrd9y1dtWtwZpgNKYCBTHCgKN/GIM9p7Tcbc1Wp+JXqeLTa2Afu/9hMXHAbHe+nB1ouoW21g0tu6RcUF2tqo2rbUJAIIkSzKQQTIJ7HFmqx3g+I4W46mb/jl/etThv2j0T86cPcLwDtBUGBIkqSAZ/wC0du1UjorWYtaB5q3pPoB98/8Aqz/rXFCpqIiiIoiKIqVq6Z2xglzu+d5x7D8/iuHWF7DRllWLeBzJ9/8A4rg0Xk6r6FyT3PP4nj2rvNJVbU30tqXaAIljGMdz9qr1q7GCfXde2tc4wFX0/UrVy0t1XBttw3Eycc/8iuMexzdfwvPhunTmlnVLZKzZxeeVDEbgMn6gTx9vcc1UfVpuqsMcbxpr3z2mVK3KCGvEgbae/wC5jhwWX+gBbRttc87GTcRCQpG0BcRz6u8kEZmpWtpk+Gz+I0kWnrbfsaqx4xJNomdCf72t6bLA9W8PXwz21Uy+4y0RCwQxE8xnaAJjtmNahhMMKhqPLcs+QvYC2wuZjXdSuxb6tMBkyPMzEEnr/qg8H+Db94EahSqTNskZYyGkT2O4iefV8VsYmvhSfEoEGwHLQRw0ACqUrfbVJ6DXefmfyujeHfCq2LjXQ7OxUAlieRtgE4kkiQR798Vj1sTUfTDABbf3/Xl5q1isa97MoA79eP8Am83VdN5ttrTrJjK+awG7khWiSRMAnB25GM1sO/KYbqB11Ea6/EbQqrKMhrqlt7X1nmPaP1I/RU0y3GtMEO3dtOF3Yguck/64me/cRiP+sMZAIG5+Z+bfEVsPRaz7b5dBvbgs71/S3lm4LoZ2CqUEAbHLbWiJBLYHyDXzT21gc7zPAi54+n53tK2sI9jjlAtHY9P1F1mdDq3W4Ua1uCEAzJyMe8g4PPuZ+YXtyw6b8NO+4WoMOwsseYPfH3nkt/0jqis6ptQHaJUYIY8kwAAApPAn7cVoU8U5ryHAEnne/wChsB+1h16LhTLhMHqOnHf+0x1+su3UtnSFIDw5uKZAXnEDOCBJ+ZxV5uIFVv2HuN1mkNZSd4gMx9o5/iNjyvqlep1l8FrKJuyJK8bWMyMAj9XecVA6vlcadOe+ixSys37BOU7iOvYieY1WM1jXbmqB27kttxMdyYMnMsBEfNUy9rYzyNefDTpdWcNjMn09ww4yuMAyZFy4uM6gxHQmBotMLt28/kXLP92GgHjaBkFznjnHcfNbNGKjcrpI08+x0WDnNV/hRYe09+vWFaR7Fq3tj022HmM7AgSN20HJgLLDdjA95Gth6Lg2AdR3+u77VIeA3w4IIsTb9eYkcNynHhzo1gO+ttFy1+CzHMjLAJPCZiB7cmK5iaz3RTdH22Eel+Z4rSpAAExrxTlbe20yxt3EgD23mBPzJk/c1Vdqpqjszpnv9K9XleEURFERREURLHLgrE7CbgaP0ncSG+2CPz968OmbKamGlpnURHPkvgBtgksNiidzGMiZLRA/l2mooLWm9uJ/K9WqEAC52HtCgHUWD77gVLUZbfI34EDjnBH54rgqGZi3rdSOotyQ0y7hEW1n93WT1uv0+ov3Qb7ox2jaGO3+6LsCCpIhpz/lAqlULXkgH2v+VdpirQY12SRz0v184THXXv4WwiPcUBmAO6ATPYQO2OOwHzUdPNSZkeR+du+EeartYK1YuaJ4bXmexxKSeKOpBNotXVDAepVY7dp4CQPwTyO9V8SGz9psLQNI276Kf6dhDkMt1MiQJnfbja+vO6T6vqig3X9borboU8gcKpM7RKgnMmCfcVXosOYcOyL+a0qOHcQG2zG+nc8pTLpbXbq7tQpKKyG00sisJksZy2O3eeIiNahXdRaZANt7jfjx4/hQYqlTENpuh18wBuOXl1hWPDniDU3SyQXTcpRikhVDCUnEwJHc+qq7MW4ulx34dwCosTgqdKOPXl693Wu6y6ooDFVFyQGLBdrKsyAcYAY8421r4elUcHQ6DFoHfwsWXGSCQQrOjUMiqDuKgMDu+qeGJWMHmpmtLIJ87fvdRMLgb+cLx1Gwl2EYnkFsxgcj7HiOe9ZuIoUq0Bw387KQVA0Eysb426hYuK9pb03F+nagKggg7WnEjMEH9I7zVOtVZENPz5/78m62Pp7XD7stjvveYI/sbrMXbVpULIbnmFWIUnAP1Af5oET7ntVF72OMAHafzfe88Pa+kw1bZogddPLgqPTdQoYNbJDN33HA5gT8x9yBXajX6cPnbTsKV1EkZnD9c10LpPV7Q0y2BdCsJUsAx9TZJG7mGMx+eONBtWnTHhk6cjyv3/mCaDzVzNaTaeg4EgdY3XrpeuGotrdS6y7CFuMVUE7QQzEj0iRkDjPPapmhjxLTB42n41KxsZhRQxHiPkiJjbQ21Fh89UstdGR3u/3ty4S4QqW3cLG6do5xM4knPsqvo5WsiTsRrbfnHVRYjC069I5DABJta5ix34wCd7LU9F0i20ZAhQ7shoM9tyzMD/fn206WUCGqn9PpCi0ywiD/AF5frfZeNd0rzLlwMEW16Q4uKGV1P1SMQTHP371cZVyNEa8u+albQfUxZqXAgD0nTuy0du2FRRPAweMf7gVVJkytEDYKOSWC42huIjAE/sDtri9GIBVyi8ooiKIiiIoir2RKkRPqY5+HNEXKP7QbeqR0tKG2G4W321ZpUFNoYDBIaPyMVm1Kbm2X1H0+pRqCTExoehnp100U3U+obult/Fp/fKSNl7au4OSVZR/iAERz6TPauTFMg/y3XmlRH/LGT+DtIvcbHle/+zz7RdSQhvMthvSQFjknjMiM5+wNVfCy7rUrNNQSLX0tvbz3jT8LZL4itay5DsbUoEBKqTiSMkQACYmMgiZzXir9xzPjl3Hks84d1FkNBmSeHLT31hL/ABsLFu4lm1BKgghTj1NMEHHJj44qNjXS4/hcwz3gS/fQSkHUrsu20FF4VQxIAPCn+ZnmTUrXSFp06WRuaZMevXvda/oPi+5YsJbdN6iFVpMgE7ZmMwCY+5rv/JcJaPLvv3WbisEyq41Gm51HH+yfUQtr4UFryw2mRgoEbQDBMmcxJ+57j81Jg3ZrgXi/z+vRZOKzFxbUO+p/U97cFqbVpWALAE/uAYgx/PP3rWYIErOcSCQq50Ybabmdu6BBAz2YTnvk/ftVnxS2cu/eqj/kCCsv4q1dnTlhclA6kSOSBgxiJAM8jtxFZuJy5Sx3/keH9G3wr+Fwrqs1G3DdeuvHWAQbdJWRXojPNy3c85BksqHD4IXPpyGBDE1kuwsszMvFitUYiPtcI3HT+r7LJ9Z1G1wqE+nA2n08gGJ5EZnuDXaVGAZgzqtmjTAY23DQ96aHfVLUvMCjhhO9YH7YP2NT5RcRtqpXvOWx3vE+nrPZXSPD2td7ZuXoVgxfazjezGY2AmciY+MDtXinhq73F4BLdoG+mvsecL5/GeG14ptI4chzPPfnur3QtOBeuBbq+VbLzaZgqK3qUsYyRkptMgY/wirFBha5+cQ0CeRn8a+Wqy6+JNcBlVpD41H3AyYGvGJEXHKV60d9tr6hUa4huf3gUmYUypTjiQTuPaM0psc92cfxBuDvGke39wsrF1adNmaZMD+Nh0PSPfaVpNN1ZNUdtlg23knBExIPtx3H9K230Cxocd17pvbVpgA8/mNkkv8AXDb1LK6iyrRdV2AfcqEbjAMqAnHttmvQpkiSb8O/9utsUP8AqGWTtadSNPU66flxq/EdhgVLiWCi2VJG9mghV4g/ScZzjNeCx2XMAvFPCVGAPjjIMad/2nHRb4uAOu7gzuM53bT8c2zx7z3qMGbqjWBa/Kdv9TWiiRREURFERRFBp/pP+Z//AHNREk6at4uzXXR7YQBGVdpmW3TnH6Yg+9QC5klX6pptYGNBDpveeEfn2WIPTtM/Vmdy9yZcA5UCAAH3AnbuOIK4IGaqeI01SI/3gtBz6zMM2LefqevWbjzXzxT/AGfW2t37+nTZcX6LSzmAJ9OSGIOB9uxr14RMn2XML9UewsY+43PsPT+ly2/be2drKRyTIg+0j3+/x8VAIddb0tOm8nnsNu4i9lJauhQV7doHfGSZx2/4a8FpcZXmpTaDl74+/ZMpvqA6AJdRgcgERtBgntyQO01VaGm7D+15pPzODde/KfP8q/o+k3LjlB5JVBKPuAVsBjLAEYB/EH2NSFgJyg33Ub6zWRUDTJ23nTQ7dPey2ljo72EsWTbZrfmPduXFaVUBD9fqBgiCM9sZqxSo1Gtk8TPws0VqTnPLTeAADrMg2nny5FdDsHaoE4A/EfHeK0gMoyyvn3uk5lYBqYLxKznjLoI1aKsSVYRI4JxuHYkCccZEyKiqUmvH3KajiKtEzTAvrci19xz3221VK/qtj37BQKLSDa7gBbrMCEQbeRwCBBngZFROYTLezyVynlysfJub30FpPzB4Bcq11i7rLoK2WDlZI2nJXaGK/mB+Kzw0m7QvqabqdFuV7hE+gNxfidPwjpXhzVm+ts2WCYdwyGCvpJgiJOeBnH3qRtHNcg6KGti6YpgteJJPCx2J6kReyZeInNtksjSx6douMW5wOREGQ3OQMVNRxLmMDY04331jrpz6qs3DNqEvz+kRxjXhyIMJdb6/sm4jPuvFlYkA5KqC/pOT7CAZyOc2KlVtVsO6bzFyOWpM3nyUD8C03qNmBI4WkweERbiuy9O8P27Vg2gSx2QZ7mMsR/3GTFS4cNpkNHfc+6+Rfh6dR7nO3n04dLfjSwzur8MXkd2sai5bS5ue48qzq0LhSRkQB+ygVs0cVRIyuYJFgLgb/vpuvTGZP4m/D+/RIfEdzp1p/J1JZidoDqzeguy7lQEBAowxgmJOBIrrMJVePEaONj36W81rUsdVpNDQ6/zwPXvRXtdGnbTkW2dLSDaUg4ZNqBt/qkuTx/hn7U6gcGuA009FqYdgxFM/dEm+wsZPkGgG63XhDpjafS27bn1ASQOFkk7R3MScmSe5NUmggQVjYyqyrXc+mIBNv356p1XpVkURFERREURKNf1dNOqG4Dte4yyMkEs0QvJ78cQajqVAy50U9DDurSG6jvXQLP6zqhOqIs3LQtqCrgzhzBXgc7QD/KqNWpD5aRB7ladKizwJqAz5fviVJ0zp1hG83Z6t5YXEUgu0AEsASSDMQcHDcxXkVGMcJ6WG8/309lBXc9+nDQn/ADT29VprIQAkCAT2+Mdvt29quUywS4Wus7Ic3PvisH/aV4Mualv4q21tfLtQUIYEhdzGCAZMNgQPvXitRLjIOi2/pX1JlAGm9pOY6zpt3dc96ror+ktWybltLpibaMN2CIDgDlYyZj7mapOo5Df9rXZixWcftMXjnP8AXYW10miOuS4GXZaKqVZgNysDO47eZXaJmOw4NQWdOUab998FnPrNo5YueGxHLzk/Kj6T4Q/h33G6fNABS0jbNxBBgv8A4Wgfie0ipqOYan++++fmtiG1h9rbceGuyd9W8RNozp7ZRHW4wWFBB2+kfqxyxlh8cVZ8RzMrR36qvTwgr56pkEb6xPGPay0Oktvcbc67RH/TYSQVLfrBIIMrAAxtqemXzI173WbXbTyZdR3tx80zCmMc4k/+c1M0ySCqbmOA+3+/yo7KOAdxmCdsZMR3nvM1ITJlcpB4s4rnXjPV2Yf+IvI95fT5VtoIDTClTgnAO454zBANStlg5jdfR4EVA9vhtgcTxB1mbD/NbpD0LUG31N1F0qlpdgJJcDIVRKn6t7HEnJb3JqufuffyPBXKtNn/ABBaSdRpPSQNvS3ALf8AUSDtdyd21SWkbAGMBjjPAM8S3aMWg4QARfif7WPTBGYtNthebCTHc/nL9K6pe1V+5bcRYFxvpWdxyAMnIiZ288AGaipsdeL9b8fjXmtCsynRYCD9xAvMcDfhewm/GNVN0nwhbF5bTISiOlxXDAB2BG6REuv34mB3A8Z8tUMAkfofF7qLG415pS10OdII4A+tyB5+66ZashcD5n8kn78k/uavNbFz3/i+fYxrLDvu6V+IdN51ttPvK+aIG0Ekd54MfScmB+atYWp4VRtSJheSTmsfJZ3qP9mOk1BV7m5WBM7Wwx3Fm9PAn4HczJzV1v1asyQIPXy3UuUTKteHemW7t/fbWNPpyFQbiQ11FCEgnlVAgfJY/qqLFuc1oa8y43PIG4HU6nyWpVqmjQFKfudryGoHnqfJbWs9ZiKIiiIoiKIiiJN1XQC7bEgny7vmBRt9W129JkHkEjtMxIqOq3MOinw9TI/WJETe3NKtBpLRuLqGTyjdOxVuE7pjcEUHAgW5xjEDjNdjCTmIj577Cs1ahymm0zF5HpPfUpn1FAdiYVj6peTtA9RyDE/eRnvXa1MOgb89l4oEjM7UaW9B5d2X3+FGzywYAiSAQRjJGT2P86gNIvGQ7a7fn2XgvOfOdVe05AnkRJIM+5H5OP6fFXmQLKFwKzPiHwiuscO7ZSOBkxJKTyFIIHNV30PEcSStLD/UXYenkaLH/J6r30nwfasgbWuYxO4icsIiYwGMd57zUFTAsdE8endlBXxpcZgDl335JsdIAgUorrAB5Zio4WTk8nk8n5qUAsYBEgeZjgFC2sXPzgwfQK5e067AoXAgCOQBBweYwPvVh8ZNPRQGq4Oza++qmQbQe/f/AJ8/evYsFyZKgv6xba7maFkZ+5iP3qv4jaYkm0qOpVa2572VmzdDAEHBzVljw8AjdGODhIWJ8Sf2c2dS967uZbt0qQ04SAFO0RkECSDzHI5qJ9BpkjUrUw31WtTLWu/gB58e+CqeF/A1kWrZuK6XCqi4obYWKj1K+2QyzIx+eTUdOle/6TF/UagqlrQI2vNtttd/Sy92fCj2tTctbmfSXLYUTd9Qj6bcRgLJg+32rz4JDomxVl+OZWoAlsPBmwtzMcdPPrebrqWbNoG/c2JuDIqnY0H0qUKmZHpbH7CREp8NgMjW46/4q9J9eo8ZLG4M3tex6/AhQ+DHu3NVcvm5utNBtjJ9OxRIJMqfUCVPZh7Ga9EnNmHTv57hTfUwynSYwfyn8n1vuLWOsrYX7/BUs0nb6QGCnMMw7CRz81oNeOC+e8UEgtM7Wv69+im1FhtvoI3n9RHeDnv+1SNc2fu0U5mLJJ4q6i/93obDf/2NQDLD/wDztD/qXPj/AAr8n4q3g6TQHYh4+1m3F2w/J5dV7Y4NcJT/AKboUsWks2xCoAB/ufmqdR7qjy9xkldc4uMnVWa8LyiiIoiKIiiIoiTa9N9tlllCs5YqxU4Y+kEZz3ry7RS0f5BS6jpyva8pyYxncwPEHM+01wsBEFem1i1+YAdLEJbr9C1635IfbcAJF0pvC/p4bk7ZEnsTxOI3MzCPdWqdUUnF4FjsDB47c9v1etqBqEkWoLuPUzEyNqKo2jO5sMcCJ9+8bs4/ipGii8y+wHDmSfIabzy4PulOGQMBE8zM4gZBiDgVYZESqNcFr8pPZuraCGPPA7Y78f8APavQF1FNgvl3G0Dufb8n7feuEwgEzK+7cZGTzt9z/t7/ABXA2115IBsFS6tqmRVCozl3CArwsySzn9KiOft3Irj5iwU1BjXOOYxAn/FT6t1k2fKVrcm6wVhukJIMkmMjByYqCtWyCIuVLRw+cktNhvvyt/sJlpzvEFRtgR9vY/II/pXtoDhBFlXqsEwb8V60kAQo4xn9o/BFdpQLAaKFrMn2gL1qHIjJkkRCk/v8fNSOMLy8m0H2Sm3dcX2TezEEsEFvau0gAeozMGTgjvUZc4O/CogvbWIkneI8t/XyTE3FYw2DIx88j/5qWRN1dNZubICQdP35Jf1fQNdTYq+ooyi76ZUkZiZwft7fBqN4LtAr2HqBrs82nTX9aLH+DNMy9Rv2kL+TaQDaymMtC7Z4jYRI5/E1So03h5G09/paX1R7HUKbiPu5X4TPf99CVlX+v/mtGQ1fOBzWL3rtUtq211zCoCT/ALfepadN1RwY3UqWpUbTaXu0CR+Eumtuua2+P7/URA/+naH0Wx+Mn3JmrWMrNOWjT/gz3O7vPbkuUcxGZ2p9uS0tUlKiiIoiKIiiIoiKIo7lhTkjPuMH9xmiKC5pmkMGmOxMT9yBGORifnJrkL0HQCFV8nazHKbjJLEkd5g5Czgcjvgd+Fq9ioIg96K8qKw+P+Dn/WuwvEkFTAV1eURREE0RCmiKO9uKkLg5gnt8nPFcPJdbE30WaueHHK2xdvl9m7H0zuBWZUTOY/J96reAdytH/mU75WXtfX207Cd9M0wt2ggTaBIiZ78yPepQwBuWFSrOzvJmVcRI4r21obYKJfSoz811chR3rZIwRPz96arojcL69oEg9xSF5LQbkLyqx3/fE/NcFl5aIvKpTtdmE/UBxOIBgkAwJJP4+ajeYNl2pWiAR8+Wiq39cdu64mQ2VT1wOZMCcfHv81wPD7Hv/Fn1KhOo0O3z5d6o1K/xN0Wubdshn/7m7Kf+f0q6x+RpjU28t/VeczsViMo/hT15u2H/ANdTzhPhUK1UURFERREURFERREURFERREURQnTDkSp91x+44P5FEXz1j2Yfsf9if2oi9LqFmD6T7Nj9ux/FEUtEXyaIg0ReYH7UlF7oiKIvlcRfHWfiuovtcNkVJbrOpDKBJIjmVzBOBBPMdqr+I6oyw10n8rwCSvdggpOcljP5JH8oqXMHCV0iQlHiBButOJN2StoBjndht44ZeDnuBUFV+UgDU2H5nks3HSC3IPvdIb56zxAF/ZNekaAWbS2xkjkkySe5JOTVoCBCvYeg2jTDG7e53PmVdrqmRREURFERREURFERREURFERREURFEXxlBwciiKL+Hj6SV+OR+x4H2iiL5vYfUs/K/7H/QmiL3bvK2Ac+3B/Y5oikoiKIiiKJ3IPBMmBH9T/wA7VzQroEqWurijdzwBzOa8knZdAUXmbV3NAIFRtJDRIXTrZfbACoJwAokn7Zr0S1jS46arybapd0yybt1tS/H02h7Acn7n/naqmEBqk4hw1/iODf2dVToUs1Q13amw5D9nfyTmr6uIoiKIiiIoiKIiiIoiKIiiIoiKIiiIoiKIiiIoi8XLYb6gD96Io/JI+lj9m9Q/f6v5n7URffOI+pSPlfUP9/5URe0uBhKkH7URRWGJlTuxGTiZ9o9uIrnJe3DcIckNMHjt39hTdBpC+XtQLabrhAE8nHJxXlzgxsuKNaXuhoWW6xrv4mzcbTMS25U2r6S3qBAluxk/BHxNUnPNUSw6f6P64q/RYKZAqi0H9bJ7qWNzbYBzA3n2Hf8A58iocROJrDDD+Iu8/DfPU8lQeyWydCmdtAAABAGAK1QIXheq6iKIiiIoiKIiiIoiKIiiIoiKIiiIoiKIiiIoiKIiiIoiKIo7lhWyRn3GD+4zRF42OOCG+Gwf3H+xoihuvETKwck8R/mB+3NcXoHWVJrLaOnrG5R6uNwxmYzJ7j54rjmgi66wuB+39LFPrLdlrt63aIZ7ttSrgybqoWAXOQcHcPY88VRc/wAMFzG3/K1/BdUyse+wBJIj+PO23A8gtd0XRm2kuZuP6nPz7fip8LQ8FkG5NyeJWVWqCo6RYbDkmFWVEiiIoiKIiiIoiKIiiIoiKIiiIoiKIiiIoiKIiiIoiKIiiIoiKIiiIoihbTjkek+64/ccH8g0RLL3Qy+qt6i5c3LaQi3b2wA5OXJnJjHArwWS7MdlZbiS2gaTR/I3O5Gw6TdOa9qsiiIoiKIiiIoiKIiiIoiKIiiIoiKIiiIoiKIiiIoiKIiiIoiKIiiIoiKIiiIoiKIiiIoiKIiiIoiKIiiIoiKI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743200" cy="313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00" y="685800"/>
            <a:ext cx="399399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4306863" cy="8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685800"/>
            <a:ext cx="4953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Multifractal eigenstates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937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Anderson Metal-Insulator Transitions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8" y="1270575"/>
            <a:ext cx="495299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</a:rPr>
              <a:t>Wegner, Aoki, </a:t>
            </a:r>
            <a:r>
              <a:rPr lang="en-GB" sz="2000" dirty="0" err="1" smtClean="0">
                <a:solidFill>
                  <a:schemeClr val="accent1">
                    <a:lumMod val="25000"/>
                  </a:schemeClr>
                </a:solidFill>
              </a:rPr>
              <a:t>Castellani</a:t>
            </a:r>
            <a:r>
              <a:rPr lang="en-GB" sz="2000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en-GB" sz="2000" dirty="0" err="1" smtClean="0">
                <a:solidFill>
                  <a:schemeClr val="accent1">
                    <a:lumMod val="25000"/>
                  </a:schemeClr>
                </a:solidFill>
              </a:rPr>
              <a:t>Efetov</a:t>
            </a:r>
            <a:endParaRPr lang="en-GB" sz="20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7" y="5343887"/>
            <a:ext cx="5572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1973" y="5120347"/>
            <a:ext cx="12958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sz="5400" dirty="0" smtClean="0"/>
              <a:t>~</a:t>
            </a:r>
            <a:endParaRPr lang="en-GB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5106788"/>
            <a:ext cx="19145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39000" y="2971800"/>
                <a:ext cx="1635961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𝛾</m:t>
                      </m:r>
                      <m:r>
                        <a:rPr lang="en-GB" sz="4000" b="0" i="1" smtClean="0">
                          <a:solidFill>
                            <a:srgbClr val="800000"/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sz="40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971800"/>
                <a:ext cx="1635961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05260" y="4032738"/>
            <a:ext cx="39624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Weak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multifractality</a:t>
            </a:r>
            <a:endParaRPr lang="en-GB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7985" y="2971800"/>
            <a:ext cx="27432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800000"/>
                </a:solidFill>
                <a:latin typeface="+mn-lt"/>
              </a:rPr>
              <a:t>2 and 2+</a:t>
            </a:r>
            <a:r>
              <a:rPr lang="el-GR" sz="4000" dirty="0" smtClean="0">
                <a:solidFill>
                  <a:srgbClr val="800000"/>
                </a:solidFill>
                <a:latin typeface="+mn-lt"/>
              </a:rPr>
              <a:t>ε</a:t>
            </a:r>
            <a:r>
              <a:rPr lang="en-GB" sz="4000" dirty="0" smtClean="0">
                <a:solidFill>
                  <a:srgbClr val="800000"/>
                </a:solidFill>
                <a:latin typeface="+mn-lt"/>
              </a:rPr>
              <a:t>  D  </a:t>
            </a:r>
            <a:endParaRPr lang="en-GB" sz="40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07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3749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Anderson Theorem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1069" y="2057400"/>
            <a:ext cx="320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Ma, Lee,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Sadovskii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 80’s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134" y="2057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Localization and SC can coexist  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476" y="3682735"/>
            <a:ext cx="34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Trivedi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 et al., Meir 90’s 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45985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Numerical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BdG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6" y="3810000"/>
            <a:ext cx="499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Emergent granularity</a:t>
            </a:r>
            <a:endParaRPr lang="en-GB" sz="24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"/>
            <a:ext cx="710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</a:rPr>
              <a:t>Disorder and superconductivity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055057"/>
            <a:ext cx="293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Gorkov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Anderson 50’s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769" y="1466909"/>
            <a:ext cx="389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(Do not worry about disorder)</a:t>
            </a:r>
            <a:endParaRPr lang="en-GB" sz="1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826638"/>
            <a:ext cx="449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Weak localization weakens SC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8669" y="2826639"/>
            <a:ext cx="373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Maekawa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Finkelstein 80’s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58" y="4718537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Pseudogap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Goldstone, Higgs modes,                       gap distribution function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9215" y="4718534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Sacepe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Raychaudhuri,Brun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Roditchev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Benfatto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Castellani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Feigelmann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  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6096000"/>
            <a:ext cx="275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M</a:t>
            </a:r>
            <a:r>
              <a:rPr lang="en-GB" sz="24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ultifractal</a:t>
            </a:r>
            <a:r>
              <a:rPr lang="en-GB" sz="2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800000"/>
                </a:solidFill>
                <a:latin typeface="Calibri" panose="020F0502020204030204" pitchFamily="34" charset="0"/>
              </a:rPr>
              <a:t>disorder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1069" y="6095999"/>
            <a:ext cx="3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Kravtsov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Mirlin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46" y="4968348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Weak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99" y="6324600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08" y="5706897"/>
            <a:ext cx="2200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𝐵𝐶𝑆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𝑓𝑖𝑥𝑒𝑑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057400"/>
            <a:ext cx="4191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(Ultra) Thin films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743200"/>
            <a:ext cx="4191001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2D + Spin orbit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6240"/>
            <a:ext cx="418513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1D + Long Range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5">
                            <a:lumMod val="90000"/>
                          </a:schemeClr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5">
                        <a:lumMod val="90000"/>
                      </a:schemeClr>
                    </a:solidFill>
                    <a:latin typeface="Calibri" panose="020F0502020204030204" pitchFamily="34" charset="0"/>
                  </a:rPr>
                  <a:t> energy dependence</a:t>
                </a:r>
                <a:endParaRPr lang="en-GB" dirty="0">
                  <a:solidFill>
                    <a:schemeClr val="accent5">
                      <a:lumMod val="9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79603"/>
            <a:ext cx="914399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J.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Mayoh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AGG, PRB 92 174526 (2015) 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219199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Where?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824" y="1219199"/>
            <a:ext cx="479217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spatial distribution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293207" y="4114800"/>
            <a:ext cx="483907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Global </a:t>
            </a:r>
            <a:r>
              <a:rPr lang="en-GB" sz="40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GB" sz="4000" baseline="-250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5254989"/>
            <a:ext cx="33528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Can disorder enhance SC?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" y="4114800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Approximations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6230089"/>
            <a:ext cx="258493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Percolation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energy gap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145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4" y="2514600"/>
            <a:ext cx="4772024" cy="11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6" y="3962400"/>
            <a:ext cx="4555711" cy="88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511223"/>
            <a:ext cx="3962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Unrealistic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5998"/>
            <a:ext cx="3962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Inhomogenous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SC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469423" y="6052037"/>
            <a:ext cx="2362200" cy="672696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5715000"/>
            <a:ext cx="1476573" cy="107721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Not true Tc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7508"/>
            <a:ext cx="6924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399"/>
            <a:ext cx="4117771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0"/>
                <a:ext cx="2793714" cy="757130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GB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GB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Δ</m:t>
                      </m:r>
                      <m:r>
                        <a:rPr lang="en-GB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  <m:r>
                        <a:rPr lang="en-GB" sz="4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93714" cy="7571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58477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>
                        <a:lumMod val="95000"/>
                      </a:schemeClr>
                    </a:solidFill>
                  </a:rPr>
                  <a:t>Energy dependence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GB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667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42424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12" y="3009167"/>
            <a:ext cx="6097434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2954"/>
            <a:ext cx="7372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86328"/>
            <a:ext cx="1133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49" y="3376246"/>
            <a:ext cx="6110966" cy="126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14" y="4980559"/>
            <a:ext cx="1890712" cy="2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148753"/>
            <a:ext cx="2219325" cy="3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8" y="927588"/>
            <a:ext cx="7810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47800" y="5334000"/>
            <a:ext cx="42672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Universal log-normal distribution!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92" y="5273625"/>
            <a:ext cx="2438400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0"/>
            <a:ext cx="91439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Spatial Distribution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91" y="2409092"/>
            <a:ext cx="40100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3447" y="2640954"/>
            <a:ext cx="3147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Eq.137, </a:t>
            </a:r>
            <a:r>
              <a:rPr lang="en-GB" sz="1200" dirty="0" err="1" smtClean="0"/>
              <a:t>Feigelman</a:t>
            </a:r>
            <a:r>
              <a:rPr lang="en-GB" sz="1200" dirty="0" smtClean="0"/>
              <a:t> </a:t>
            </a:r>
            <a:r>
              <a:rPr lang="en-GB" sz="1200" dirty="0"/>
              <a:t>M V, </a:t>
            </a:r>
            <a:r>
              <a:rPr lang="en-GB" sz="1200" dirty="0" err="1"/>
              <a:t>Ioffe</a:t>
            </a:r>
            <a:r>
              <a:rPr lang="en-GB" sz="1200" dirty="0"/>
              <a:t> L B, </a:t>
            </a:r>
            <a:r>
              <a:rPr lang="en-GB" sz="1200" dirty="0" err="1"/>
              <a:t>Kravtsov</a:t>
            </a:r>
            <a:r>
              <a:rPr lang="en-GB" sz="1200" dirty="0"/>
              <a:t> V E, Cuevas E, 2010 Ann. Phys. 325 1368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11462" y="4567681"/>
                <a:ext cx="12119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𝜅</m:t>
                      </m:r>
                      <m:r>
                        <a:rPr lang="en-GB" sz="2000" b="0" i="1" smtClean="0">
                          <a:latin typeface="Cambria Math"/>
                        </a:rPr>
                        <m:t>∼1/</m:t>
                      </m:r>
                      <m:r>
                        <a:rPr lang="en-GB" sz="2000" b="0" i="1" smtClean="0">
                          <a:latin typeface="Cambria Math"/>
                        </a:rPr>
                        <m:t>𝑔</m:t>
                      </m:r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0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462" y="4567681"/>
                <a:ext cx="121199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5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2733200"/>
            <a:ext cx="3988137" cy="28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304800"/>
            <a:ext cx="3875645" cy="244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3800" y="5560930"/>
            <a:ext cx="421359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Sacepe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et al., Nat. Phys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7 239 (2011)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7" y="533400"/>
            <a:ext cx="3810655" cy="22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1" y="4267200"/>
            <a:ext cx="3158907" cy="8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671" y="3112477"/>
            <a:ext cx="3505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Global Tc?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latin typeface="Cambria Math"/>
                        </a:rPr>
                        <m:t>∼1/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07938" y="6096000"/>
            <a:ext cx="421359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Lemarie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Benfatto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et al., PRB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87, 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184509 (2013)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3800" y="6403777"/>
            <a:ext cx="420773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00000"/>
                </a:solidFill>
              </a:rPr>
              <a:t>Tracy-</a:t>
            </a:r>
            <a:r>
              <a:rPr lang="en-GB" sz="2000" dirty="0" err="1" smtClean="0">
                <a:solidFill>
                  <a:srgbClr val="800000"/>
                </a:solidFill>
              </a:rPr>
              <a:t>Widom</a:t>
            </a:r>
            <a:r>
              <a:rPr lang="en-GB" sz="2000" dirty="0" smtClean="0">
                <a:solidFill>
                  <a:srgbClr val="800000"/>
                </a:solidFill>
              </a:rPr>
              <a:t>?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671" y="5410200"/>
            <a:ext cx="350520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Log-Normal distribution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599"/>
            <a:ext cx="32004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T</a:t>
            </a:r>
            <a:r>
              <a:rPr lang="en-GB" sz="4400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endParaRPr lang="en-GB" sz="4400" baseline="-2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32004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Percolation</a:t>
            </a:r>
            <a:endParaRPr lang="en-GB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620634"/>
            <a:ext cx="4657791" cy="10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7" y="1953663"/>
            <a:ext cx="3505200" cy="4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38" y="2592834"/>
            <a:ext cx="5855494" cy="36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00" y="6210127"/>
                <a:ext cx="3696205" cy="584775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=0.25,0.3,0.4,0.5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210127"/>
                <a:ext cx="369620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en-GB" sz="5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GB" sz="5400" baseline="-25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4191000"/>
            <a:ext cx="3657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Enhancement?</a:t>
            </a:r>
            <a:endParaRPr lang="en-GB" sz="40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36403"/>
            <a:ext cx="1752599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Yes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599" y="5031901"/>
            <a:ext cx="1905001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But</a:t>
            </a:r>
            <a:endParaRPr lang="en-GB" sz="4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585" y="2011177"/>
                <a:ext cx="3276599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𝜙</m:t>
                      </m:r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48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5" y="2011177"/>
                <a:ext cx="3276599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0969" y="4724400"/>
                <a:ext cx="36576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≤0.3</m:t>
                      </m:r>
                    </m:oMath>
                  </m:oMathPara>
                </a14:m>
                <a:endParaRPr lang="en-GB" sz="6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69" y="4724400"/>
                <a:ext cx="3657600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601890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Al is fine!  </a:t>
            </a:r>
            <a:r>
              <a:rPr lang="en-GB" sz="48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FeSe</a:t>
            </a:r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/STO?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4" y="975274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1052853"/>
                <a:ext cx="18206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052853"/>
                <a:ext cx="182069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5400" y="2743200"/>
                <a:ext cx="3292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=0.675,0.7,0.75,0.8</m:t>
                      </m:r>
                    </m:oMath>
                  </m:oMathPara>
                </a14:m>
                <a:endParaRPr lang="en-GB" sz="24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43200"/>
                <a:ext cx="329218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4657791" cy="10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23"/>
            <a:ext cx="82226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6669"/>
            <a:ext cx="4677432" cy="256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55" y="2840831"/>
            <a:ext cx="4460707" cy="252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791200"/>
            <a:ext cx="44196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5">
                    <a:lumMod val="25000"/>
                  </a:schemeClr>
                </a:solidFill>
              </a:rPr>
              <a:t>Enhancement of </a:t>
            </a:r>
            <a:r>
              <a:rPr lang="en-GB" sz="3600" dirty="0" err="1" smtClean="0">
                <a:solidFill>
                  <a:schemeClr val="accent5">
                    <a:lumMod val="25000"/>
                  </a:schemeClr>
                </a:solidFill>
              </a:rPr>
              <a:t>T</a:t>
            </a:r>
            <a:r>
              <a:rPr lang="en-GB" sz="3600" baseline="-25000" dirty="0" err="1" smtClean="0">
                <a:solidFill>
                  <a:schemeClr val="accent5">
                    <a:lumMod val="25000"/>
                  </a:schemeClr>
                </a:solidFill>
              </a:rPr>
              <a:t>c</a:t>
            </a:r>
            <a:r>
              <a:rPr lang="en-GB" sz="3600" dirty="0">
                <a:solidFill>
                  <a:schemeClr val="accent5">
                    <a:lumMod val="2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9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146" y="217493"/>
            <a:ext cx="793945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1. Superconductor becomes highly inhomogeneous close to the transition</a:t>
            </a:r>
            <a:endParaRPr lang="en-GB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768" y="1524000"/>
            <a:ext cx="796583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2. </a:t>
            </a:r>
            <a:r>
              <a:rPr lang="en-GB" dirty="0" err="1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Pseudogap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phase does exist and is generic</a:t>
            </a:r>
            <a:endParaRPr lang="en-GB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8001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3.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T</a:t>
            </a:r>
            <a:r>
              <a:rPr lang="en-GB" baseline="-25000" dirty="0" err="1" smtClean="0">
                <a:solidFill>
                  <a:srgbClr val="C00000"/>
                </a:solidFill>
                <a:latin typeface="+mn-lt"/>
              </a:rPr>
              <a:t>c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+mn-lt"/>
              </a:rPr>
              <a:t>not necessary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decreases with disorder</a:t>
            </a:r>
            <a:endParaRPr lang="en-GB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64523"/>
            <a:ext cx="8001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4. Order parameter has </a:t>
            </a: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a log normal    </a:t>
            </a:r>
          </a:p>
          <a:p>
            <a:r>
              <a:rPr lang="en-GB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</a:t>
            </a: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 distribution</a:t>
            </a:r>
            <a:r>
              <a:rPr lang="en-GB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in space </a:t>
            </a:r>
            <a:r>
              <a:rPr lang="en-GB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for weak </a:t>
            </a:r>
            <a:r>
              <a:rPr lang="en-GB" b="1" dirty="0" err="1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multifractality</a:t>
            </a:r>
            <a:endParaRPr lang="en-GB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76800"/>
            <a:ext cx="80009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  <a:latin typeface="+mn-lt"/>
              </a:rPr>
              <a:t>5. Charging effects need to be considered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714999"/>
            <a:ext cx="80009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00000"/>
                </a:solidFill>
                <a:latin typeface="+mn-lt"/>
              </a:rPr>
              <a:t>6</a:t>
            </a:r>
            <a:r>
              <a:rPr lang="en-GB" dirty="0" smtClean="0">
                <a:solidFill>
                  <a:srgbClr val="800000"/>
                </a:solidFill>
                <a:latin typeface="+mn-lt"/>
              </a:rPr>
              <a:t>. </a:t>
            </a:r>
            <a:r>
              <a:rPr lang="en-GB" dirty="0" err="1" smtClean="0">
                <a:solidFill>
                  <a:srgbClr val="800000"/>
                </a:solidFill>
                <a:latin typeface="+mn-lt"/>
              </a:rPr>
              <a:t>FeSe</a:t>
            </a:r>
            <a:r>
              <a:rPr lang="en-GB" dirty="0" smtClean="0">
                <a:solidFill>
                  <a:srgbClr val="800000"/>
                </a:solidFill>
                <a:latin typeface="+mn-lt"/>
              </a:rPr>
              <a:t>/STO, </a:t>
            </a:r>
            <a:r>
              <a:rPr lang="en-GB" dirty="0" err="1" smtClean="0">
                <a:solidFill>
                  <a:srgbClr val="800000"/>
                </a:solidFill>
                <a:latin typeface="+mn-lt"/>
              </a:rPr>
              <a:t>Tc</a:t>
            </a:r>
            <a:r>
              <a:rPr lang="en-GB" dirty="0" smtClean="0">
                <a:solidFill>
                  <a:srgbClr val="800000"/>
                </a:solidFill>
                <a:latin typeface="+mn-lt"/>
              </a:rPr>
              <a:t> ~ 100K and still is weak coupled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7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1828800" y="2362200"/>
            <a:ext cx="5791200" cy="914400"/>
          </a:xfrm>
          <a:prstGeom prst="rect">
            <a:avLst/>
          </a:prstGeom>
          <a:solidFill>
            <a:srgbClr val="7030A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4454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8" y="742920"/>
            <a:ext cx="37480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953760"/>
            <a:ext cx="3810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A.M. Goldman et al.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1938" y="6007883"/>
            <a:ext cx="336708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PRL 62 2180 (1989)</a:t>
            </a:r>
          </a:p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PRB 47 5931 (1993)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2" y="1367134"/>
            <a:ext cx="171449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Fluctuating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2" y="905469"/>
            <a:ext cx="171449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Thinner 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1828799"/>
            <a:ext cx="171449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Disordered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676" y="3143029"/>
            <a:ext cx="167132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Transition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3676" y="2558254"/>
            <a:ext cx="167132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BKT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298" y="4358639"/>
            <a:ext cx="18288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(anti)Vortex unbinding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98" y="725335"/>
            <a:ext cx="2020851" cy="50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800942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Superconductor – Insulator transition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4410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40701" y="2895600"/>
            <a:ext cx="2057400" cy="1798498"/>
            <a:chOff x="-152400" y="2667000"/>
            <a:chExt cx="2057400" cy="179849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667000"/>
              <a:ext cx="1213498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3757612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latin typeface="Calibri" panose="020F0502020204030204" pitchFamily="34" charset="0"/>
                </a:rPr>
                <a:t>Xue</a:t>
              </a:r>
              <a:endParaRPr lang="en-GB" sz="20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sz="2000" dirty="0" smtClean="0">
                  <a:latin typeface="Calibri" panose="020F0502020204030204" pitchFamily="34" charset="0"/>
                </a:rPr>
                <a:t>Tsinghua</a:t>
              </a:r>
              <a:endParaRPr lang="en-GB" sz="2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983406" y="121919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Nano-granularity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09" y="1219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Interface design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822" y="6077188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alibri" panose="020F0502020204030204" pitchFamily="34" charset="0"/>
              </a:rPr>
              <a:t>Xue</a:t>
            </a:r>
            <a:r>
              <a:rPr lang="en-GB" sz="1600" dirty="0" smtClean="0">
                <a:latin typeface="Calibri" panose="020F0502020204030204" pitchFamily="34" charset="0"/>
              </a:rPr>
              <a:t> et.al PRB B91 060509(R) (2015)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165" y="304798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Engineering </a:t>
            </a:r>
            <a:r>
              <a:rPr lang="en-GB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FeSe</a:t>
            </a: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/STO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Enhancement of </a:t>
            </a:r>
            <a:r>
              <a:rPr lang="en-GB" dirty="0" err="1" smtClean="0">
                <a:solidFill>
                  <a:srgbClr val="800000"/>
                </a:solidFill>
              </a:rPr>
              <a:t>T</a:t>
            </a:r>
            <a:r>
              <a:rPr lang="en-GB" baseline="-25000" dirty="0" err="1" smtClean="0">
                <a:solidFill>
                  <a:srgbClr val="800000"/>
                </a:solidFill>
              </a:rPr>
              <a:t>c</a:t>
            </a:r>
            <a:endParaRPr lang="en-GB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39951"/>
            <a:ext cx="4264741" cy="25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3609671" cy="2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04250" cy="319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588" y="5862"/>
            <a:ext cx="845820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Can disorder enhance superconductivity? 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723" y="5191706"/>
            <a:ext cx="4100144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Anderson theorem is all but a theorem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329" y="5215686"/>
            <a:ext cx="4103077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Be careful with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BCS+Perturbation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24" y="4176043"/>
            <a:ext cx="4111868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Anderson theorem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862" y="4883929"/>
            <a:ext cx="4094283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Anderson</a:t>
            </a:r>
            <a:r>
              <a:rPr lang="de-DE" sz="14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J. Phys. Chem. Solids 11, 26 (1959</a:t>
            </a:r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sz="14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447" y="3817518"/>
            <a:ext cx="412359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Gor'kov</a:t>
            </a:r>
            <a:r>
              <a: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Abrikosov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191" y="4169246"/>
            <a:ext cx="412066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Weak localization 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2191" y="4877132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Maekawa</a:t>
            </a:r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S, Fukuyama H, </a:t>
            </a:r>
            <a:r>
              <a:rPr lang="en-GB" sz="16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1982 </a:t>
            </a:r>
            <a:endParaRPr lang="en-GB" sz="16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2189" y="3837188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Finkelstein A M, 1987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7587" y="1132582"/>
            <a:ext cx="4094285" cy="1077218"/>
            <a:chOff x="4413738" y="144849"/>
            <a:chExt cx="4094285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err="1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Numerics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Trivedi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Meir…..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5862" y="2209800"/>
            <a:ext cx="4082558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trong coupling and disorder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52191" y="1132582"/>
            <a:ext cx="4094285" cy="1077218"/>
            <a:chOff x="4413738" y="144849"/>
            <a:chExt cx="4094285" cy="1077218"/>
          </a:xfrm>
        </p:grpSpPr>
        <p:sp>
          <p:nvSpPr>
            <p:cNvPr id="27" name="TextBox 26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Experiments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Pratap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Sacepe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46329" y="2209800"/>
            <a:ext cx="4100145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Strong disorder and no weak coupling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6329" y="3287018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Abeles,… 60’s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794" y="3288323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AGG,Tezuka</a:t>
            </a:r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2011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51800" cy="25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8153400" cy="38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6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723" y="5181599"/>
            <a:ext cx="184052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chemeClr val="accent5">
                    <a:lumMod val="25000"/>
                  </a:schemeClr>
                </a:solidFill>
              </a:rPr>
              <a:t>Dubi</a:t>
            </a:r>
            <a:r>
              <a:rPr lang="en-GB" sz="1800" dirty="0" smtClean="0">
                <a:solidFill>
                  <a:schemeClr val="accent5">
                    <a:lumMod val="25000"/>
                  </a:schemeClr>
                </a:solidFill>
              </a:rPr>
              <a:t> et al., Nature 449 876 (2007)</a:t>
            </a:r>
            <a:endParaRPr lang="en-GB" sz="18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594013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3152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Emergent granularity of disordered superconductors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3931704" cy="259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80335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86000"/>
            <a:ext cx="1905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chemeClr val="accent5">
                    <a:lumMod val="25000"/>
                  </a:schemeClr>
                </a:solidFill>
              </a:rPr>
              <a:t>Ghosal</a:t>
            </a:r>
            <a:r>
              <a:rPr lang="en-GB" sz="1600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accent5">
                    <a:lumMod val="25000"/>
                  </a:schemeClr>
                </a:solidFill>
              </a:rPr>
              <a:t>Randeria,Trivedi</a:t>
            </a:r>
            <a:endParaRPr lang="en-GB" sz="1600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GB" sz="1600" dirty="0">
                <a:solidFill>
                  <a:schemeClr val="accent5">
                    <a:lumMod val="25000"/>
                  </a:schemeClr>
                </a:solidFill>
              </a:rPr>
              <a:t>Phys. Rev. B 65, 014501 </a:t>
            </a:r>
            <a:r>
              <a:rPr lang="en-GB" sz="1600" dirty="0" smtClean="0">
                <a:solidFill>
                  <a:schemeClr val="accent5">
                    <a:lumMod val="25000"/>
                  </a:schemeClr>
                </a:solidFill>
              </a:rPr>
              <a:t>(2001)</a:t>
            </a:r>
            <a:endParaRPr lang="en-GB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23"/>
            <a:ext cx="6388100" cy="212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74077" y="61722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  <a:latin typeface="+mn-lt"/>
              </a:rPr>
              <a:t>Cooper’s pairs localization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83" y="2248081"/>
            <a:ext cx="237988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83" y="4173415"/>
            <a:ext cx="2362334" cy="174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617219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  <a:latin typeface="+mn-lt"/>
              </a:rPr>
              <a:t>Broad distribution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08" y="2280627"/>
            <a:ext cx="252778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82206"/>
            <a:ext cx="3404546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1" y="2163461"/>
            <a:ext cx="2801165" cy="216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559800" cy="17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62" y="1897766"/>
            <a:ext cx="6629400" cy="26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5" y="4552116"/>
            <a:ext cx="371349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52116"/>
            <a:ext cx="351029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8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8456246" cy="132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4168485"/>
            <a:ext cx="3206262" cy="251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5" y="1664677"/>
            <a:ext cx="7623175" cy="243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96" y="4387378"/>
            <a:ext cx="2819092" cy="20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419600"/>
            <a:ext cx="27839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4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37" y="1020418"/>
            <a:ext cx="3694126" cy="29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-12426" y="-135"/>
            <a:ext cx="618462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LaAlO</a:t>
            </a:r>
            <a:r>
              <a:rPr lang="en-GB" sz="3600" baseline="-250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/SrTiO</a:t>
            </a:r>
            <a:r>
              <a:rPr lang="en-GB" sz="3600" baseline="-250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mimics </a:t>
            </a:r>
            <a:r>
              <a:rPr lang="en-GB" sz="36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cuprates</a:t>
            </a:r>
            <a:endParaRPr lang="pt-PT" sz="36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62" y="3921128"/>
            <a:ext cx="42334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Triscone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et al. , Nature 456 624 (2008)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2425" y="4867888"/>
            <a:ext cx="3365226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CCFF"/>
                </a:solidFill>
                <a:latin typeface="Calibri" panose="020F0502020204030204" pitchFamily="34" charset="0"/>
              </a:rPr>
              <a:t>Control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65" y="652058"/>
            <a:ext cx="4541640" cy="33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48400" y="-136"/>
            <a:ext cx="24384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Mannhart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et al., Nature 502, 528 (2013)</a:t>
            </a:r>
            <a:endParaRPr lang="en-GB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" y="5698885"/>
            <a:ext cx="3346839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GB" sz="4800" dirty="0" err="1">
                <a:solidFill>
                  <a:srgbClr val="7030A0"/>
                </a:solidFill>
                <a:latin typeface="Calibri" panose="020F0502020204030204" pitchFamily="34" charset="0"/>
              </a:rPr>
              <a:t>Tunability</a:t>
            </a:r>
            <a:endParaRPr lang="en-GB" sz="4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21128"/>
            <a:ext cx="3019553" cy="287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69"/>
            <a:ext cx="6060817" cy="240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32108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487876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2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26627</TotalTime>
  <Words>934</Words>
  <Application>Microsoft Office PowerPoint</Application>
  <PresentationFormat>On-screen Show (4:3)</PresentationFormat>
  <Paragraphs>187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Localization (1957)</dc:title>
  <dc:creator>copa</dc:creator>
  <cp:lastModifiedBy>mielr_000</cp:lastModifiedBy>
  <cp:revision>1871</cp:revision>
  <cp:lastPrinted>2016-03-16T21:05:55Z</cp:lastPrinted>
  <dcterms:created xsi:type="dcterms:W3CDTF">2008-03-20T03:33:21Z</dcterms:created>
  <dcterms:modified xsi:type="dcterms:W3CDTF">2016-04-07T23:09:55Z</dcterms:modified>
</cp:coreProperties>
</file>